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4.jpg" ContentType="image/jpeg"/>
  <Override PartName="/ppt/media/image9.jpg" ContentType="image/jpeg"/>
  <Override PartName="/ppt/media/image12.jpg" ContentType="image/jpeg"/>
  <Override PartName="/ppt/media/image15.jpg" ContentType="image/jpeg"/>
  <Override PartName="/ppt/media/image21.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71" r:id="rId4"/>
    <p:sldId id="265" r:id="rId5"/>
    <p:sldId id="268" r:id="rId6"/>
    <p:sldId id="260" r:id="rId7"/>
    <p:sldId id="302" r:id="rId8"/>
    <p:sldId id="274" r:id="rId9"/>
    <p:sldId id="275" r:id="rId10"/>
    <p:sldId id="276" r:id="rId11"/>
    <p:sldId id="291" r:id="rId12"/>
    <p:sldId id="278" r:id="rId13"/>
    <p:sldId id="294" r:id="rId14"/>
    <p:sldId id="261" r:id="rId15"/>
    <p:sldId id="263" r:id="rId16"/>
    <p:sldId id="295" r:id="rId17"/>
    <p:sldId id="282" r:id="rId18"/>
    <p:sldId id="262" r:id="rId19"/>
    <p:sldId id="284" r:id="rId20"/>
    <p:sldId id="264" r:id="rId21"/>
    <p:sldId id="285" r:id="rId22"/>
    <p:sldId id="267" r:id="rId23"/>
    <p:sldId id="293" r:id="rId24"/>
    <p:sldId id="287" r:id="rId25"/>
    <p:sldId id="288" r:id="rId26"/>
    <p:sldId id="296" r:id="rId27"/>
    <p:sldId id="297" r:id="rId28"/>
    <p:sldId id="298" r:id="rId29"/>
    <p:sldId id="299" r:id="rId30"/>
    <p:sldId id="300" r:id="rId31"/>
    <p:sldId id="301" r:id="rId32"/>
    <p:sldId id="289" r:id="rId33"/>
    <p:sldId id="303" r:id="rId34"/>
    <p:sldId id="304" r:id="rId35"/>
    <p:sldId id="290" r:id="rId36"/>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09" autoAdjust="0"/>
    <p:restoredTop sz="94660"/>
  </p:normalViewPr>
  <p:slideViewPr>
    <p:cSldViewPr snapToGrid="0">
      <p:cViewPr>
        <p:scale>
          <a:sx n="88" d="100"/>
          <a:sy n="88" d="100"/>
        </p:scale>
        <p:origin x="-1470" y="-7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8"/>
            <a:ext cx="5143500" cy="2207683"/>
          </a:xfrm>
        </p:spPr>
        <p:txBody>
          <a:bodyPr/>
          <a:lstStyle>
            <a:lvl1pPr marL="0" indent="0" algn="ctr">
              <a:buNone/>
              <a:defRPr sz="1800"/>
            </a:lvl1pPr>
            <a:lvl2pPr marL="342925" indent="0" algn="ctr">
              <a:buNone/>
              <a:defRPr sz="1500"/>
            </a:lvl2pPr>
            <a:lvl3pPr marL="685849" indent="0" algn="ctr">
              <a:buNone/>
              <a:defRPr sz="1350"/>
            </a:lvl3pPr>
            <a:lvl4pPr marL="1028774" indent="0" algn="ctr">
              <a:buNone/>
              <a:defRPr sz="1200"/>
            </a:lvl4pPr>
            <a:lvl5pPr marL="1371699" indent="0" algn="ctr">
              <a:buNone/>
              <a:defRPr sz="1200"/>
            </a:lvl5pPr>
            <a:lvl6pPr marL="1714623" indent="0" algn="ctr">
              <a:buNone/>
              <a:defRPr sz="1200"/>
            </a:lvl6pPr>
            <a:lvl7pPr marL="2057548" indent="0" algn="ctr">
              <a:buNone/>
              <a:defRPr sz="1200"/>
            </a:lvl7pPr>
            <a:lvl8pPr marL="2400472" indent="0" algn="ctr">
              <a:buNone/>
              <a:defRPr sz="1200"/>
            </a:lvl8pPr>
            <a:lvl9pPr marL="274339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88A8DA-82A2-4A46-9C6D-F7A6DA1CE179}" type="datetimeFigureOut">
              <a:rPr lang="en-US" smtClean="0"/>
              <a:t>12/10/2016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514D82-E4BB-44D2-8335-FCB1494DDC59}" type="slidenum">
              <a:rPr lang="en-US" smtClean="0"/>
              <a:t>‹#›</a:t>
            </a:fld>
            <a:endParaRPr lang="en-US"/>
          </a:p>
        </p:txBody>
      </p:sp>
    </p:spTree>
    <p:extLst>
      <p:ext uri="{BB962C8B-B14F-4D97-AF65-F5344CB8AC3E}">
        <p14:creationId xmlns:p14="http://schemas.microsoft.com/office/powerpoint/2010/main" val="276647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88A8DA-82A2-4A46-9C6D-F7A6DA1CE179}" type="datetimeFigureOut">
              <a:rPr lang="en-US" smtClean="0"/>
              <a:t>12/10/2016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514D82-E4BB-44D2-8335-FCB1494DDC59}" type="slidenum">
              <a:rPr lang="en-US" smtClean="0"/>
              <a:t>‹#›</a:t>
            </a:fld>
            <a:endParaRPr lang="en-US"/>
          </a:p>
        </p:txBody>
      </p:sp>
    </p:spTree>
    <p:extLst>
      <p:ext uri="{BB962C8B-B14F-4D97-AF65-F5344CB8AC3E}">
        <p14:creationId xmlns:p14="http://schemas.microsoft.com/office/powerpoint/2010/main" val="2579852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6"/>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6"/>
            <a:ext cx="4350544" cy="77491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88A8DA-82A2-4A46-9C6D-F7A6DA1CE179}" type="datetimeFigureOut">
              <a:rPr lang="en-US" smtClean="0"/>
              <a:t>12/10/2016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514D82-E4BB-44D2-8335-FCB1494DDC59}" type="slidenum">
              <a:rPr lang="en-US" smtClean="0"/>
              <a:t>‹#›</a:t>
            </a:fld>
            <a:endParaRPr lang="en-US"/>
          </a:p>
        </p:txBody>
      </p:sp>
    </p:spTree>
    <p:extLst>
      <p:ext uri="{BB962C8B-B14F-4D97-AF65-F5344CB8AC3E}">
        <p14:creationId xmlns:p14="http://schemas.microsoft.com/office/powerpoint/2010/main" val="1850403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88A8DA-82A2-4A46-9C6D-F7A6DA1CE179}" type="datetimeFigureOut">
              <a:rPr lang="en-US" smtClean="0"/>
              <a:t>12/10/2016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514D82-E4BB-44D2-8335-FCB1494DDC59}" type="slidenum">
              <a:rPr lang="en-US" smtClean="0"/>
              <a:t>‹#›</a:t>
            </a:fld>
            <a:endParaRPr lang="en-US"/>
          </a:p>
        </p:txBody>
      </p:sp>
    </p:spTree>
    <p:extLst>
      <p:ext uri="{BB962C8B-B14F-4D97-AF65-F5344CB8AC3E}">
        <p14:creationId xmlns:p14="http://schemas.microsoft.com/office/powerpoint/2010/main" val="2094217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5"/>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8"/>
            <a:ext cx="5915025" cy="2000249"/>
          </a:xfrm>
        </p:spPr>
        <p:txBody>
          <a:bodyPr/>
          <a:lstStyle>
            <a:lvl1pPr marL="0" indent="0">
              <a:buNone/>
              <a:defRPr sz="1800">
                <a:solidFill>
                  <a:schemeClr val="tx1"/>
                </a:solidFill>
              </a:defRPr>
            </a:lvl1pPr>
            <a:lvl2pPr marL="342925" indent="0">
              <a:buNone/>
              <a:defRPr sz="1500">
                <a:solidFill>
                  <a:schemeClr val="tx1">
                    <a:tint val="75000"/>
                  </a:schemeClr>
                </a:solidFill>
              </a:defRPr>
            </a:lvl2pPr>
            <a:lvl3pPr marL="685849" indent="0">
              <a:buNone/>
              <a:defRPr sz="1350">
                <a:solidFill>
                  <a:schemeClr val="tx1">
                    <a:tint val="75000"/>
                  </a:schemeClr>
                </a:solidFill>
              </a:defRPr>
            </a:lvl3pPr>
            <a:lvl4pPr marL="1028774" indent="0">
              <a:buNone/>
              <a:defRPr sz="1200">
                <a:solidFill>
                  <a:schemeClr val="tx1">
                    <a:tint val="75000"/>
                  </a:schemeClr>
                </a:solidFill>
              </a:defRPr>
            </a:lvl4pPr>
            <a:lvl5pPr marL="1371699" indent="0">
              <a:buNone/>
              <a:defRPr sz="1200">
                <a:solidFill>
                  <a:schemeClr val="tx1">
                    <a:tint val="75000"/>
                  </a:schemeClr>
                </a:solidFill>
              </a:defRPr>
            </a:lvl5pPr>
            <a:lvl6pPr marL="1714623" indent="0">
              <a:buNone/>
              <a:defRPr sz="1200">
                <a:solidFill>
                  <a:schemeClr val="tx1">
                    <a:tint val="75000"/>
                  </a:schemeClr>
                </a:solidFill>
              </a:defRPr>
            </a:lvl6pPr>
            <a:lvl7pPr marL="2057548" indent="0">
              <a:buNone/>
              <a:defRPr sz="1200">
                <a:solidFill>
                  <a:schemeClr val="tx1">
                    <a:tint val="75000"/>
                  </a:schemeClr>
                </a:solidFill>
              </a:defRPr>
            </a:lvl7pPr>
            <a:lvl8pPr marL="2400472" indent="0">
              <a:buNone/>
              <a:defRPr sz="1200">
                <a:solidFill>
                  <a:schemeClr val="tx1">
                    <a:tint val="75000"/>
                  </a:schemeClr>
                </a:solidFill>
              </a:defRPr>
            </a:lvl8pPr>
            <a:lvl9pPr marL="2743397"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588A8DA-82A2-4A46-9C6D-F7A6DA1CE179}" type="datetimeFigureOut">
              <a:rPr lang="en-US" smtClean="0"/>
              <a:t>12/10/2016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514D82-E4BB-44D2-8335-FCB1494DDC59}" type="slidenum">
              <a:rPr lang="en-US" smtClean="0"/>
              <a:t>‹#›</a:t>
            </a:fld>
            <a:endParaRPr lang="en-US"/>
          </a:p>
        </p:txBody>
      </p:sp>
    </p:spTree>
    <p:extLst>
      <p:ext uri="{BB962C8B-B14F-4D97-AF65-F5344CB8AC3E}">
        <p14:creationId xmlns:p14="http://schemas.microsoft.com/office/powerpoint/2010/main" val="3389869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88A8DA-82A2-4A46-9C6D-F7A6DA1CE179}" type="datetimeFigureOut">
              <a:rPr lang="en-US" smtClean="0"/>
              <a:t>12/10/2016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514D82-E4BB-44D2-8335-FCB1494DDC59}" type="slidenum">
              <a:rPr lang="en-US" smtClean="0"/>
              <a:t>‹#›</a:t>
            </a:fld>
            <a:endParaRPr lang="en-US"/>
          </a:p>
        </p:txBody>
      </p:sp>
    </p:spTree>
    <p:extLst>
      <p:ext uri="{BB962C8B-B14F-4D97-AF65-F5344CB8AC3E}">
        <p14:creationId xmlns:p14="http://schemas.microsoft.com/office/powerpoint/2010/main" val="952434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8"/>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2" y="2241553"/>
            <a:ext cx="2901255" cy="1098549"/>
          </a:xfrm>
        </p:spPr>
        <p:txBody>
          <a:bodyPr anchor="b"/>
          <a:lstStyle>
            <a:lvl1pPr marL="0" indent="0">
              <a:buNone/>
              <a:defRPr sz="1800" b="1"/>
            </a:lvl1pPr>
            <a:lvl2pPr marL="342925" indent="0">
              <a:buNone/>
              <a:defRPr sz="1500" b="1"/>
            </a:lvl2pPr>
            <a:lvl3pPr marL="685849" indent="0">
              <a:buNone/>
              <a:defRPr sz="1350" b="1"/>
            </a:lvl3pPr>
            <a:lvl4pPr marL="1028774" indent="0">
              <a:buNone/>
              <a:defRPr sz="1200" b="1"/>
            </a:lvl4pPr>
            <a:lvl5pPr marL="1371699" indent="0">
              <a:buNone/>
              <a:defRPr sz="1200" b="1"/>
            </a:lvl5pPr>
            <a:lvl6pPr marL="1714623" indent="0">
              <a:buNone/>
              <a:defRPr sz="1200" b="1"/>
            </a:lvl6pPr>
            <a:lvl7pPr marL="2057548" indent="0">
              <a:buNone/>
              <a:defRPr sz="1200" b="1"/>
            </a:lvl7pPr>
            <a:lvl8pPr marL="2400472" indent="0">
              <a:buNone/>
              <a:defRPr sz="1200" b="1"/>
            </a:lvl8pPr>
            <a:lvl9pPr marL="2743397" indent="0">
              <a:buNone/>
              <a:defRPr sz="1200" b="1"/>
            </a:lvl9pPr>
          </a:lstStyle>
          <a:p>
            <a:pPr lvl="0"/>
            <a:r>
              <a:rPr lang="en-US"/>
              <a:t>Edit Master text styles</a:t>
            </a:r>
          </a:p>
        </p:txBody>
      </p:sp>
      <p:sp>
        <p:nvSpPr>
          <p:cNvPr id="4" name="Content Placeholder 3"/>
          <p:cNvSpPr>
            <a:spLocks noGrp="1"/>
          </p:cNvSpPr>
          <p:nvPr>
            <p:ph sz="half" idx="2"/>
          </p:nvPr>
        </p:nvSpPr>
        <p:spPr>
          <a:xfrm>
            <a:off x="472382" y="3340100"/>
            <a:ext cx="2901255"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4" y="2241553"/>
            <a:ext cx="2915543" cy="1098549"/>
          </a:xfrm>
        </p:spPr>
        <p:txBody>
          <a:bodyPr anchor="b"/>
          <a:lstStyle>
            <a:lvl1pPr marL="0" indent="0">
              <a:buNone/>
              <a:defRPr sz="1800" b="1"/>
            </a:lvl1pPr>
            <a:lvl2pPr marL="342925" indent="0">
              <a:buNone/>
              <a:defRPr sz="1500" b="1"/>
            </a:lvl2pPr>
            <a:lvl3pPr marL="685849" indent="0">
              <a:buNone/>
              <a:defRPr sz="1350" b="1"/>
            </a:lvl3pPr>
            <a:lvl4pPr marL="1028774" indent="0">
              <a:buNone/>
              <a:defRPr sz="1200" b="1"/>
            </a:lvl4pPr>
            <a:lvl5pPr marL="1371699" indent="0">
              <a:buNone/>
              <a:defRPr sz="1200" b="1"/>
            </a:lvl5pPr>
            <a:lvl6pPr marL="1714623" indent="0">
              <a:buNone/>
              <a:defRPr sz="1200" b="1"/>
            </a:lvl6pPr>
            <a:lvl7pPr marL="2057548" indent="0">
              <a:buNone/>
              <a:defRPr sz="1200" b="1"/>
            </a:lvl7pPr>
            <a:lvl8pPr marL="2400472" indent="0">
              <a:buNone/>
              <a:defRPr sz="1200" b="1"/>
            </a:lvl8pPr>
            <a:lvl9pPr marL="2743397" indent="0">
              <a:buNone/>
              <a:defRPr sz="1200" b="1"/>
            </a:lvl9pPr>
          </a:lstStyle>
          <a:p>
            <a:pPr lvl="0"/>
            <a:r>
              <a:rPr lang="en-US"/>
              <a:t>Edit Master text styles</a:t>
            </a:r>
          </a:p>
        </p:txBody>
      </p:sp>
      <p:sp>
        <p:nvSpPr>
          <p:cNvPr id="6" name="Content Placeholder 5"/>
          <p:cNvSpPr>
            <a:spLocks noGrp="1"/>
          </p:cNvSpPr>
          <p:nvPr>
            <p:ph sz="quarter" idx="4"/>
          </p:nvPr>
        </p:nvSpPr>
        <p:spPr>
          <a:xfrm>
            <a:off x="3471864" y="3340100"/>
            <a:ext cx="2915543"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88A8DA-82A2-4A46-9C6D-F7A6DA1CE179}" type="datetimeFigureOut">
              <a:rPr lang="en-US" smtClean="0"/>
              <a:t>12/10/2016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514D82-E4BB-44D2-8335-FCB1494DDC59}" type="slidenum">
              <a:rPr lang="en-US" smtClean="0"/>
              <a:t>‹#›</a:t>
            </a:fld>
            <a:endParaRPr lang="en-US"/>
          </a:p>
        </p:txBody>
      </p:sp>
    </p:spTree>
    <p:extLst>
      <p:ext uri="{BB962C8B-B14F-4D97-AF65-F5344CB8AC3E}">
        <p14:creationId xmlns:p14="http://schemas.microsoft.com/office/powerpoint/2010/main" val="740764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88A8DA-82A2-4A46-9C6D-F7A6DA1CE179}" type="datetimeFigureOut">
              <a:rPr lang="en-US" smtClean="0"/>
              <a:t>12/10/2016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514D82-E4BB-44D2-8335-FCB1494DDC59}" type="slidenum">
              <a:rPr lang="en-US" smtClean="0"/>
              <a:t>‹#›</a:t>
            </a:fld>
            <a:endParaRPr lang="en-US"/>
          </a:p>
        </p:txBody>
      </p:sp>
    </p:spTree>
    <p:extLst>
      <p:ext uri="{BB962C8B-B14F-4D97-AF65-F5344CB8AC3E}">
        <p14:creationId xmlns:p14="http://schemas.microsoft.com/office/powerpoint/2010/main" val="3831830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88A8DA-82A2-4A46-9C6D-F7A6DA1CE179}" type="datetimeFigureOut">
              <a:rPr lang="en-US" smtClean="0"/>
              <a:t>12/10/2016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514D82-E4BB-44D2-8335-FCB1494DDC59}" type="slidenum">
              <a:rPr lang="en-US" smtClean="0"/>
              <a:t>‹#›</a:t>
            </a:fld>
            <a:endParaRPr lang="en-US"/>
          </a:p>
        </p:txBody>
      </p:sp>
    </p:spTree>
    <p:extLst>
      <p:ext uri="{BB962C8B-B14F-4D97-AF65-F5344CB8AC3E}">
        <p14:creationId xmlns:p14="http://schemas.microsoft.com/office/powerpoint/2010/main" val="3467072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4" y="1316571"/>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2"/>
            <a:ext cx="2211884" cy="5082117"/>
          </a:xfrm>
        </p:spPr>
        <p:txBody>
          <a:bodyPr/>
          <a:lstStyle>
            <a:lvl1pPr marL="0" indent="0">
              <a:buNone/>
              <a:defRPr sz="1200"/>
            </a:lvl1pPr>
            <a:lvl2pPr marL="342925" indent="0">
              <a:buNone/>
              <a:defRPr sz="1050"/>
            </a:lvl2pPr>
            <a:lvl3pPr marL="685849" indent="0">
              <a:buNone/>
              <a:defRPr sz="900"/>
            </a:lvl3pPr>
            <a:lvl4pPr marL="1028774" indent="0">
              <a:buNone/>
              <a:defRPr sz="750"/>
            </a:lvl4pPr>
            <a:lvl5pPr marL="1371699" indent="0">
              <a:buNone/>
              <a:defRPr sz="750"/>
            </a:lvl5pPr>
            <a:lvl6pPr marL="1714623" indent="0">
              <a:buNone/>
              <a:defRPr sz="750"/>
            </a:lvl6pPr>
            <a:lvl7pPr marL="2057548" indent="0">
              <a:buNone/>
              <a:defRPr sz="750"/>
            </a:lvl7pPr>
            <a:lvl8pPr marL="2400472" indent="0">
              <a:buNone/>
              <a:defRPr sz="750"/>
            </a:lvl8pPr>
            <a:lvl9pPr marL="2743397"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588A8DA-82A2-4A46-9C6D-F7A6DA1CE179}" type="datetimeFigureOut">
              <a:rPr lang="en-US" smtClean="0"/>
              <a:t>12/10/2016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514D82-E4BB-44D2-8335-FCB1494DDC59}" type="slidenum">
              <a:rPr lang="en-US" smtClean="0"/>
              <a:t>‹#›</a:t>
            </a:fld>
            <a:endParaRPr lang="en-US"/>
          </a:p>
        </p:txBody>
      </p:sp>
    </p:spTree>
    <p:extLst>
      <p:ext uri="{BB962C8B-B14F-4D97-AF65-F5344CB8AC3E}">
        <p14:creationId xmlns:p14="http://schemas.microsoft.com/office/powerpoint/2010/main" val="1696071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4" y="1316571"/>
            <a:ext cx="3471863" cy="6498167"/>
          </a:xfrm>
        </p:spPr>
        <p:txBody>
          <a:bodyPr anchor="t"/>
          <a:lstStyle>
            <a:lvl1pPr marL="0" indent="0">
              <a:buNone/>
              <a:defRPr sz="2400"/>
            </a:lvl1pPr>
            <a:lvl2pPr marL="342925" indent="0">
              <a:buNone/>
              <a:defRPr sz="2100"/>
            </a:lvl2pPr>
            <a:lvl3pPr marL="685849" indent="0">
              <a:buNone/>
              <a:defRPr sz="1800"/>
            </a:lvl3pPr>
            <a:lvl4pPr marL="1028774" indent="0">
              <a:buNone/>
              <a:defRPr sz="1500"/>
            </a:lvl4pPr>
            <a:lvl5pPr marL="1371699" indent="0">
              <a:buNone/>
              <a:defRPr sz="1500"/>
            </a:lvl5pPr>
            <a:lvl6pPr marL="1714623" indent="0">
              <a:buNone/>
              <a:defRPr sz="1500"/>
            </a:lvl6pPr>
            <a:lvl7pPr marL="2057548" indent="0">
              <a:buNone/>
              <a:defRPr sz="1500"/>
            </a:lvl7pPr>
            <a:lvl8pPr marL="2400472" indent="0">
              <a:buNone/>
              <a:defRPr sz="1500"/>
            </a:lvl8pPr>
            <a:lvl9pPr marL="2743397"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2"/>
            <a:ext cx="2211884" cy="5082117"/>
          </a:xfrm>
        </p:spPr>
        <p:txBody>
          <a:bodyPr/>
          <a:lstStyle>
            <a:lvl1pPr marL="0" indent="0">
              <a:buNone/>
              <a:defRPr sz="1200"/>
            </a:lvl1pPr>
            <a:lvl2pPr marL="342925" indent="0">
              <a:buNone/>
              <a:defRPr sz="1050"/>
            </a:lvl2pPr>
            <a:lvl3pPr marL="685849" indent="0">
              <a:buNone/>
              <a:defRPr sz="900"/>
            </a:lvl3pPr>
            <a:lvl4pPr marL="1028774" indent="0">
              <a:buNone/>
              <a:defRPr sz="750"/>
            </a:lvl4pPr>
            <a:lvl5pPr marL="1371699" indent="0">
              <a:buNone/>
              <a:defRPr sz="750"/>
            </a:lvl5pPr>
            <a:lvl6pPr marL="1714623" indent="0">
              <a:buNone/>
              <a:defRPr sz="750"/>
            </a:lvl6pPr>
            <a:lvl7pPr marL="2057548" indent="0">
              <a:buNone/>
              <a:defRPr sz="750"/>
            </a:lvl7pPr>
            <a:lvl8pPr marL="2400472" indent="0">
              <a:buNone/>
              <a:defRPr sz="750"/>
            </a:lvl8pPr>
            <a:lvl9pPr marL="2743397"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588A8DA-82A2-4A46-9C6D-F7A6DA1CE179}" type="datetimeFigureOut">
              <a:rPr lang="en-US" smtClean="0"/>
              <a:t>12/10/2016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514D82-E4BB-44D2-8335-FCB1494DDC59}" type="slidenum">
              <a:rPr lang="en-US" smtClean="0"/>
              <a:t>‹#›</a:t>
            </a:fld>
            <a:endParaRPr lang="en-US"/>
          </a:p>
        </p:txBody>
      </p:sp>
    </p:spTree>
    <p:extLst>
      <p:ext uri="{BB962C8B-B14F-4D97-AF65-F5344CB8AC3E}">
        <p14:creationId xmlns:p14="http://schemas.microsoft.com/office/powerpoint/2010/main" val="1627026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8"/>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8"/>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9588A8DA-82A2-4A46-9C6D-F7A6DA1CE179}" type="datetimeFigureOut">
              <a:rPr lang="en-US" smtClean="0"/>
              <a:t>12/10/2016</a:t>
            </a:fld>
            <a:endParaRPr lang="en-US"/>
          </a:p>
        </p:txBody>
      </p:sp>
      <p:sp>
        <p:nvSpPr>
          <p:cNvPr id="5" name="Footer Placeholder 4"/>
          <p:cNvSpPr>
            <a:spLocks noGrp="1"/>
          </p:cNvSpPr>
          <p:nvPr>
            <p:ph type="ftr" sz="quarter" idx="3"/>
          </p:nvPr>
        </p:nvSpPr>
        <p:spPr>
          <a:xfrm>
            <a:off x="2271713" y="8475138"/>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8475138"/>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2C514D82-E4BB-44D2-8335-FCB1494DDC59}" type="slidenum">
              <a:rPr lang="en-US" smtClean="0"/>
              <a:t>‹#›</a:t>
            </a:fld>
            <a:endParaRPr lang="en-US"/>
          </a:p>
        </p:txBody>
      </p:sp>
    </p:spTree>
    <p:extLst>
      <p:ext uri="{BB962C8B-B14F-4D97-AF65-F5344CB8AC3E}">
        <p14:creationId xmlns:p14="http://schemas.microsoft.com/office/powerpoint/2010/main" val="16947726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62" indent="-171462" algn="l" defTabSz="6858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87" indent="-171462" algn="l" defTabSz="6858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311" indent="-171462" algn="l" defTabSz="6858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36" indent="-171462" algn="l" defTabSz="6858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61" indent="-171462" algn="l" defTabSz="6858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85" indent="-171462" algn="l" defTabSz="6858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010" indent="-171462" algn="l" defTabSz="6858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934" indent="-171462" algn="l" defTabSz="6858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859" indent="-171462" algn="l" defTabSz="6858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49" rtl="0" eaLnBrk="1" latinLnBrk="0" hangingPunct="1">
        <a:defRPr sz="1350" kern="1200">
          <a:solidFill>
            <a:schemeClr val="tx1"/>
          </a:solidFill>
          <a:latin typeface="+mn-lt"/>
          <a:ea typeface="+mn-ea"/>
          <a:cs typeface="+mn-cs"/>
        </a:defRPr>
      </a:lvl1pPr>
      <a:lvl2pPr marL="342925" algn="l" defTabSz="685849" rtl="0" eaLnBrk="1" latinLnBrk="0" hangingPunct="1">
        <a:defRPr sz="1350" kern="1200">
          <a:solidFill>
            <a:schemeClr val="tx1"/>
          </a:solidFill>
          <a:latin typeface="+mn-lt"/>
          <a:ea typeface="+mn-ea"/>
          <a:cs typeface="+mn-cs"/>
        </a:defRPr>
      </a:lvl2pPr>
      <a:lvl3pPr marL="685849" algn="l" defTabSz="685849" rtl="0" eaLnBrk="1" latinLnBrk="0" hangingPunct="1">
        <a:defRPr sz="1350" kern="1200">
          <a:solidFill>
            <a:schemeClr val="tx1"/>
          </a:solidFill>
          <a:latin typeface="+mn-lt"/>
          <a:ea typeface="+mn-ea"/>
          <a:cs typeface="+mn-cs"/>
        </a:defRPr>
      </a:lvl3pPr>
      <a:lvl4pPr marL="1028774" algn="l" defTabSz="685849" rtl="0" eaLnBrk="1" latinLnBrk="0" hangingPunct="1">
        <a:defRPr sz="1350" kern="1200">
          <a:solidFill>
            <a:schemeClr val="tx1"/>
          </a:solidFill>
          <a:latin typeface="+mn-lt"/>
          <a:ea typeface="+mn-ea"/>
          <a:cs typeface="+mn-cs"/>
        </a:defRPr>
      </a:lvl4pPr>
      <a:lvl5pPr marL="1371699" algn="l" defTabSz="685849" rtl="0" eaLnBrk="1" latinLnBrk="0" hangingPunct="1">
        <a:defRPr sz="1350" kern="1200">
          <a:solidFill>
            <a:schemeClr val="tx1"/>
          </a:solidFill>
          <a:latin typeface="+mn-lt"/>
          <a:ea typeface="+mn-ea"/>
          <a:cs typeface="+mn-cs"/>
        </a:defRPr>
      </a:lvl5pPr>
      <a:lvl6pPr marL="1714623" algn="l" defTabSz="685849" rtl="0" eaLnBrk="1" latinLnBrk="0" hangingPunct="1">
        <a:defRPr sz="1350" kern="1200">
          <a:solidFill>
            <a:schemeClr val="tx1"/>
          </a:solidFill>
          <a:latin typeface="+mn-lt"/>
          <a:ea typeface="+mn-ea"/>
          <a:cs typeface="+mn-cs"/>
        </a:defRPr>
      </a:lvl6pPr>
      <a:lvl7pPr marL="2057548" algn="l" defTabSz="685849" rtl="0" eaLnBrk="1" latinLnBrk="0" hangingPunct="1">
        <a:defRPr sz="1350" kern="1200">
          <a:solidFill>
            <a:schemeClr val="tx1"/>
          </a:solidFill>
          <a:latin typeface="+mn-lt"/>
          <a:ea typeface="+mn-ea"/>
          <a:cs typeface="+mn-cs"/>
        </a:defRPr>
      </a:lvl7pPr>
      <a:lvl8pPr marL="2400472" algn="l" defTabSz="685849" rtl="0" eaLnBrk="1" latinLnBrk="0" hangingPunct="1">
        <a:defRPr sz="1350" kern="1200">
          <a:solidFill>
            <a:schemeClr val="tx1"/>
          </a:solidFill>
          <a:latin typeface="+mn-lt"/>
          <a:ea typeface="+mn-ea"/>
          <a:cs typeface="+mn-cs"/>
        </a:defRPr>
      </a:lvl8pPr>
      <a:lvl9pPr marL="2743397" algn="l" defTabSz="68584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hyperlink" Target="http://www.elbarriounite.org/el-barrio-unite/petition-to-stop-the-rezoning-of-east-harlem/" TargetMode="Externa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7382" y="953056"/>
            <a:ext cx="5383235" cy="841321"/>
          </a:xfrm>
          <a:prstGeom prst="rect">
            <a:avLst/>
          </a:prstGeom>
        </p:spPr>
      </p:pic>
      <p:sp>
        <p:nvSpPr>
          <p:cNvPr id="6" name="object 5"/>
          <p:cNvSpPr>
            <a:spLocks noGrp="1"/>
          </p:cNvSpPr>
          <p:nvPr>
            <p:ph type="ctrTitle"/>
          </p:nvPr>
        </p:nvSpPr>
        <p:spPr>
          <a:xfrm>
            <a:off x="624841" y="2396817"/>
            <a:ext cx="5829300" cy="3183467"/>
          </a:xfrm>
          <a:prstGeom prst="rect">
            <a:avLst/>
          </a:prstGeom>
          <a:blipFill>
            <a:blip r:embed="rId3" cstate="print"/>
            <a:stretch>
              <a:fillRect/>
            </a:stretch>
          </a:blipFill>
        </p:spPr>
        <p:txBody>
          <a:bodyPr wrap="square" lIns="0" tIns="0" rIns="0" bIns="0" rtlCol="0"/>
          <a:lstStyle/>
          <a:p>
            <a:r>
              <a:rPr lang="en-US" dirty="0"/>
              <a:t/>
            </a:r>
            <a:br>
              <a:rPr lang="en-US" dirty="0"/>
            </a:br>
            <a:endParaRPr lang="en-US" dirty="0"/>
          </a:p>
        </p:txBody>
      </p:sp>
    </p:spTree>
    <p:extLst>
      <p:ext uri="{BB962C8B-B14F-4D97-AF65-F5344CB8AC3E}">
        <p14:creationId xmlns:p14="http://schemas.microsoft.com/office/powerpoint/2010/main" val="1573764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1488" y="486838"/>
            <a:ext cx="5915025" cy="2326700"/>
          </a:xfrm>
        </p:spPr>
        <p:txBody>
          <a:bodyPr>
            <a:noAutofit/>
          </a:bodyPr>
          <a:lstStyle/>
          <a:p>
            <a:pPr lvl="0" algn="ctr" defTabSz="457200">
              <a:lnSpc>
                <a:spcPct val="115000"/>
              </a:lnSpc>
              <a:spcBef>
                <a:spcPts val="0"/>
              </a:spcBef>
            </a:pPr>
            <a:r>
              <a:rPr lang="en-US" sz="20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
            </a:r>
            <a:br>
              <a:rPr lang="en-US" sz="20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br>
            <a:r>
              <a:rPr lang="en-US" sz="20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The new 17,000 residential units have been developed for higher income households earning more than actual longtime residents increasing the community median income today to $30,227 which is 35% more </a:t>
            </a:r>
            <a:br>
              <a:rPr lang="en-US" sz="20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br>
            <a:r>
              <a:rPr lang="en-US" sz="20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(only on paper) than it was in 2003.</a:t>
            </a:r>
            <a:r>
              <a:rPr lang="en-US" sz="2000" dirty="0">
                <a:solidFill>
                  <a:prstClr val="black"/>
                </a:solidFill>
                <a:latin typeface="Franklin Gothic Medium" panose="020B0603020102020204" pitchFamily="34" charset="0"/>
                <a:ea typeface="Times New Roman" panose="02020603050405020304" pitchFamily="18" charset="0"/>
                <a:cs typeface="Times New Roman" panose="02020603050405020304" pitchFamily="18" charset="0"/>
              </a:rPr>
              <a:t/>
            </a:r>
            <a:br>
              <a:rPr lang="en-US" sz="2000" dirty="0">
                <a:solidFill>
                  <a:prstClr val="black"/>
                </a:solidFill>
                <a:latin typeface="Franklin Gothic Medium" panose="020B0603020102020204" pitchFamily="34" charset="0"/>
                <a:ea typeface="Times New Roman" panose="02020603050405020304" pitchFamily="18" charset="0"/>
                <a:cs typeface="Times New Roman" panose="02020603050405020304" pitchFamily="18" charset="0"/>
              </a:rPr>
            </a:br>
            <a:endParaRPr lang="en-US" sz="2000" dirty="0">
              <a:latin typeface="Franklin Gothic Medium" panose="020B0603020102020204" pitchFamily="34" charset="0"/>
            </a:endParaRPr>
          </a:p>
        </p:txBody>
      </p:sp>
      <p:pic>
        <p:nvPicPr>
          <p:cNvPr id="5" name="Content Placeholder 4" descr="RPA-Preserving-Affordable-Housing-in-East-Harlem.pdf - Adobe Acrobat Reader DC"/>
          <p:cNvPicPr>
            <a:picLocks noGrp="1" noChangeAspect="1"/>
          </p:cNvPicPr>
          <p:nvPr>
            <p:ph idx="1"/>
          </p:nvPr>
        </p:nvPicPr>
        <p:blipFill rotWithShape="1">
          <a:blip r:embed="rId2">
            <a:extLst>
              <a:ext uri="{28A0092B-C50C-407E-A947-70E740481C1C}">
                <a14:useLocalDpi xmlns:a14="http://schemas.microsoft.com/office/drawing/2010/main" val="0"/>
              </a:ext>
            </a:extLst>
          </a:blip>
          <a:srcRect l="41641" t="24874" r="24308" b="34026"/>
          <a:stretch/>
        </p:blipFill>
        <p:spPr>
          <a:xfrm>
            <a:off x="471487" y="2504048"/>
            <a:ext cx="5915025" cy="6020974"/>
          </a:xfrm>
          <a:prstGeom prst="rect">
            <a:avLst/>
          </a:prstGeom>
        </p:spPr>
      </p:pic>
    </p:spTree>
    <p:extLst>
      <p:ext uri="{BB962C8B-B14F-4D97-AF65-F5344CB8AC3E}">
        <p14:creationId xmlns:p14="http://schemas.microsoft.com/office/powerpoint/2010/main" val="723920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lvl="0" algn="ctr" defTabSz="457200">
              <a:lnSpc>
                <a:spcPct val="115000"/>
              </a:lnSpc>
              <a:spcBef>
                <a:spcPts val="0"/>
              </a:spcBef>
            </a:pPr>
            <a:r>
              <a:rPr lang="en-US" sz="22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
            </a:r>
            <a:br>
              <a:rPr lang="en-US" sz="22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br>
            <a:r>
              <a:rPr lang="en-US" sz="22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While 55% of East Harlem residents are now rent burdened with rents which have increased 49%.  Unfortunately, since 2003, 31% of neighborhood residents are now living in poverty. </a:t>
            </a:r>
            <a:r>
              <a:rPr lang="en-US" sz="1400" dirty="0">
                <a:solidFill>
                  <a:prstClr val="black"/>
                </a:solidFill>
                <a:latin typeface="Franklin Gothic Medium" panose="020B0603020102020204" pitchFamily="34" charset="0"/>
                <a:ea typeface="Calibri" panose="020F0502020204030204" pitchFamily="34" charset="0"/>
                <a:cs typeface="Times New Roman" panose="02020603050405020304" pitchFamily="18" charset="0"/>
              </a:rPr>
              <a:t/>
            </a:r>
            <a:br>
              <a:rPr lang="en-US" sz="1400" dirty="0">
                <a:solidFill>
                  <a:prstClr val="black"/>
                </a:solidFill>
                <a:latin typeface="Franklin Gothic Medium" panose="020B0603020102020204" pitchFamily="34" charset="0"/>
                <a:ea typeface="Calibri" panose="020F0502020204030204" pitchFamily="34" charset="0"/>
                <a:cs typeface="Times New Roman" panose="02020603050405020304" pitchFamily="18" charset="0"/>
              </a:rPr>
            </a:br>
            <a:endParaRPr lang="en-US" dirty="0">
              <a:latin typeface="Franklin Gothic Medium" panose="020B0603020102020204" pitchFamily="34" charset="0"/>
            </a:endParaRPr>
          </a:p>
        </p:txBody>
      </p:sp>
      <p:pic>
        <p:nvPicPr>
          <p:cNvPr id="5" name="Content Placeholder 4" descr="RPA-Preserving-Affordable-Housing-in-East-Harlem.pdf - Adobe Acrobat Reader DC"/>
          <p:cNvPicPr>
            <a:picLocks noGrp="1" noChangeAspect="1"/>
          </p:cNvPicPr>
          <p:nvPr>
            <p:ph idx="1"/>
          </p:nvPr>
        </p:nvPicPr>
        <p:blipFill rotWithShape="1">
          <a:blip r:embed="rId2">
            <a:extLst>
              <a:ext uri="{28A0092B-C50C-407E-A947-70E740481C1C}">
                <a14:useLocalDpi xmlns:a14="http://schemas.microsoft.com/office/drawing/2010/main" val="0"/>
              </a:ext>
            </a:extLst>
          </a:blip>
          <a:srcRect l="41527" t="67529" r="24590" b="4616"/>
          <a:stretch/>
        </p:blipFill>
        <p:spPr>
          <a:xfrm>
            <a:off x="471489" y="2254255"/>
            <a:ext cx="5915024" cy="4934336"/>
          </a:xfrm>
          <a:prstGeom prst="rect">
            <a:avLst/>
          </a:prstGeom>
        </p:spPr>
      </p:pic>
    </p:spTree>
    <p:extLst>
      <p:ext uri="{BB962C8B-B14F-4D97-AF65-F5344CB8AC3E}">
        <p14:creationId xmlns:p14="http://schemas.microsoft.com/office/powerpoint/2010/main" val="2400624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2369" y="393895"/>
            <a:ext cx="5838093" cy="410882"/>
          </a:xfrm>
          <a:prstGeom prst="rect">
            <a:avLst/>
          </a:prstGeom>
        </p:spPr>
        <p:txBody>
          <a:bodyPr wrap="square">
            <a:spAutoFit/>
          </a:bodyPr>
          <a:lstStyle/>
          <a:p>
            <a:pPr>
              <a:lnSpc>
                <a:spcPct val="115000"/>
              </a:lnSpc>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4"/>
          <p:cNvSpPr>
            <a:spLocks noGrp="1"/>
          </p:cNvSpPr>
          <p:nvPr>
            <p:ph type="title"/>
          </p:nvPr>
        </p:nvSpPr>
        <p:spPr/>
        <p:txBody>
          <a:bodyPr>
            <a:noAutofit/>
          </a:bodyPr>
          <a:lstStyle/>
          <a:p>
            <a:pPr lvl="0" algn="ctr" defTabSz="457200">
              <a:lnSpc>
                <a:spcPct val="115000"/>
              </a:lnSpc>
              <a:spcBef>
                <a:spcPts val="0"/>
              </a:spcBef>
            </a:pPr>
            <a:r>
              <a:rPr lang="en-US" sz="16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The upshot:  the 2003 zoning changes unleashed a building boom that has not made anything better for the poorer sectors of our community.  Instead, it has made a bad situation worse by increasing displacement pressure against the lower income households. </a:t>
            </a:r>
            <a:br>
              <a:rPr lang="en-US" sz="16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br>
            <a:r>
              <a:rPr lang="en-US" sz="16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Higher income people are moving in and lower income people are being displaced. Everybody knows this.  It is not a secret. </a:t>
            </a:r>
            <a:r>
              <a:rPr lang="en-US" sz="1600" dirty="0">
                <a:solidFill>
                  <a:prstClr val="black"/>
                </a:solidFill>
                <a:latin typeface="Franklin Gothic Medium" panose="020B0603020102020204" pitchFamily="34" charset="0"/>
                <a:ea typeface="Calibri" panose="020F0502020204030204" pitchFamily="34" charset="0"/>
                <a:cs typeface="Times New Roman" panose="02020603050405020304" pitchFamily="18" charset="0"/>
              </a:rPr>
              <a:t/>
            </a:r>
            <a:br>
              <a:rPr lang="en-US" sz="1600" dirty="0">
                <a:solidFill>
                  <a:prstClr val="black"/>
                </a:solidFill>
                <a:latin typeface="Franklin Gothic Medium" panose="020B0603020102020204" pitchFamily="34" charset="0"/>
                <a:ea typeface="Calibri" panose="020F0502020204030204" pitchFamily="34" charset="0"/>
                <a:cs typeface="Times New Roman" panose="02020603050405020304" pitchFamily="18" charset="0"/>
              </a:rPr>
            </a:br>
            <a:endParaRPr lang="en-US" sz="1600" dirty="0">
              <a:latin typeface="Franklin Gothic Medium" panose="020B0603020102020204" pitchFamily="34" charset="0"/>
            </a:endParaRPr>
          </a:p>
        </p:txBody>
      </p:sp>
      <p:pic>
        <p:nvPicPr>
          <p:cNvPr id="7" name="Content Placeholder 6" descr="EHNP_FINAL_FINAL_TOPRINT.pdf - Adobe Acrobat Reader DC"/>
          <p:cNvPicPr>
            <a:picLocks noGrp="1" noChangeAspect="1"/>
          </p:cNvPicPr>
          <p:nvPr>
            <p:ph idx="1"/>
          </p:nvPr>
        </p:nvPicPr>
        <p:blipFill rotWithShape="1">
          <a:blip r:embed="rId2">
            <a:extLst>
              <a:ext uri="{28A0092B-C50C-407E-A947-70E740481C1C}">
                <a14:useLocalDpi xmlns:a14="http://schemas.microsoft.com/office/drawing/2010/main" val="0"/>
              </a:ext>
            </a:extLst>
          </a:blip>
          <a:srcRect l="10461" t="22866" r="24718" b="12562"/>
          <a:stretch/>
        </p:blipFill>
        <p:spPr>
          <a:xfrm>
            <a:off x="471488" y="2254255"/>
            <a:ext cx="5915025" cy="6369240"/>
          </a:xfrm>
          <a:prstGeom prst="rect">
            <a:avLst/>
          </a:prstGeom>
        </p:spPr>
      </p:pic>
    </p:spTree>
    <p:extLst>
      <p:ext uri="{BB962C8B-B14F-4D97-AF65-F5344CB8AC3E}">
        <p14:creationId xmlns:p14="http://schemas.microsoft.com/office/powerpoint/2010/main" val="1012851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459" y="2405576"/>
            <a:ext cx="6096000" cy="6541476"/>
          </a:xfrm>
          <a:prstGeom prst="rect">
            <a:avLst/>
          </a:prstGeom>
        </p:spPr>
      </p:pic>
      <p:sp>
        <p:nvSpPr>
          <p:cNvPr id="3" name="Title 2"/>
          <p:cNvSpPr>
            <a:spLocks noGrp="1"/>
          </p:cNvSpPr>
          <p:nvPr>
            <p:ph type="title"/>
          </p:nvPr>
        </p:nvSpPr>
        <p:spPr/>
        <p:txBody>
          <a:bodyPr>
            <a:normAutofit fontScale="90000"/>
          </a:bodyPr>
          <a:lstStyle/>
          <a:p>
            <a:pPr algn="ctr"/>
            <a:r>
              <a:rPr lang="en-US" dirty="0" smtClean="0">
                <a:latin typeface="Franklin Gothic Medium" panose="020B0603020102020204" pitchFamily="34" charset="0"/>
              </a:rPr>
              <a:t>East Harlem residents fear being displaced and being left out to dry by the city administration’s proposal.</a:t>
            </a:r>
            <a:endParaRPr lang="en-US" dirty="0">
              <a:latin typeface="Franklin Gothic Medium" panose="020B0603020102020204" pitchFamily="34" charset="0"/>
            </a:endParaRP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2408296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lvl="0" algn="ctr" defTabSz="457200">
              <a:lnSpc>
                <a:spcPct val="115000"/>
              </a:lnSpc>
              <a:spcBef>
                <a:spcPts val="0"/>
              </a:spcBef>
            </a:pPr>
            <a:r>
              <a:rPr lang="en-US" sz="28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
            </a:r>
            <a:br>
              <a:rPr lang="en-US" sz="28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br>
            <a:r>
              <a:rPr lang="en-US" sz="28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The Regional Planning Association has substantiated our fears in their recently published report ‘Affordable Housing in East </a:t>
            </a:r>
            <a:r>
              <a:rPr lang="en-US" sz="2800" dirty="0" smtClean="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Harlem.’</a:t>
            </a:r>
            <a:r>
              <a:rPr lang="en-US" sz="1400" dirty="0">
                <a:solidFill>
                  <a:prstClr val="black"/>
                </a:solidFill>
                <a:latin typeface="Franklin Gothic Medium" panose="020B0603020102020204" pitchFamily="34" charset="0"/>
                <a:ea typeface="Calibri" panose="020F0502020204030204" pitchFamily="34" charset="0"/>
                <a:cs typeface="Times New Roman" panose="02020603050405020304" pitchFamily="18" charset="0"/>
              </a:rPr>
              <a:t/>
            </a:r>
            <a:br>
              <a:rPr lang="en-US" sz="1400" dirty="0">
                <a:solidFill>
                  <a:prstClr val="black"/>
                </a:solidFill>
                <a:latin typeface="Franklin Gothic Medium" panose="020B0603020102020204" pitchFamily="34" charset="0"/>
                <a:ea typeface="Calibri" panose="020F0502020204030204" pitchFamily="34" charset="0"/>
                <a:cs typeface="Times New Roman" panose="02020603050405020304" pitchFamily="18" charset="0"/>
              </a:rPr>
            </a:br>
            <a:endParaRPr lang="en-US" dirty="0">
              <a:latin typeface="Franklin Gothic Medium" panose="020B0603020102020204" pitchFamily="34" charset="0"/>
            </a:endParaRPr>
          </a:p>
        </p:txBody>
      </p:sp>
      <p:pic>
        <p:nvPicPr>
          <p:cNvPr id="5" name="Content Placeholder 4" descr="RPA-Preserving-Affordable-Housing-in-East-Harlem.pdf - Adobe Acrobat Reader DC"/>
          <p:cNvPicPr>
            <a:picLocks noGrp="1" noChangeAspect="1"/>
          </p:cNvPicPr>
          <p:nvPr>
            <p:ph idx="1"/>
          </p:nvPr>
        </p:nvPicPr>
        <p:blipFill rotWithShape="1">
          <a:blip r:embed="rId2">
            <a:extLst>
              <a:ext uri="{28A0092B-C50C-407E-A947-70E740481C1C}">
                <a14:useLocalDpi xmlns:a14="http://schemas.microsoft.com/office/drawing/2010/main" val="0"/>
              </a:ext>
            </a:extLst>
          </a:blip>
          <a:srcRect l="23589" t="16959" r="37641"/>
          <a:stretch/>
        </p:blipFill>
        <p:spPr>
          <a:xfrm>
            <a:off x="471487" y="2433637"/>
            <a:ext cx="5915025" cy="5950707"/>
          </a:xfrm>
          <a:prstGeom prst="rect">
            <a:avLst/>
          </a:prstGeom>
        </p:spPr>
      </p:pic>
    </p:spTree>
    <p:extLst>
      <p:ext uri="{BB962C8B-B14F-4D97-AF65-F5344CB8AC3E}">
        <p14:creationId xmlns:p14="http://schemas.microsoft.com/office/powerpoint/2010/main" val="352882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lgn="ctr" defTabSz="457200">
              <a:lnSpc>
                <a:spcPct val="100000"/>
              </a:lnSpc>
              <a:spcBef>
                <a:spcPts val="0"/>
              </a:spcBef>
            </a:pPr>
            <a:r>
              <a:rPr lang="en-US" sz="2200" dirty="0">
                <a:solidFill>
                  <a:srgbClr val="000000"/>
                </a:solidFill>
                <a:latin typeface="Franklin Gothic Medium" panose="020B0603020102020204" pitchFamily="34" charset="0"/>
                <a:ea typeface="Adobe Fan Heiti Std B" panose="020B0700000000000000" pitchFamily="34" charset="-128"/>
                <a:cs typeface="+mn-cs"/>
              </a:rPr>
              <a:t/>
            </a:r>
            <a:br>
              <a:rPr lang="en-US" sz="2200" dirty="0">
                <a:solidFill>
                  <a:srgbClr val="000000"/>
                </a:solidFill>
                <a:latin typeface="Franklin Gothic Medium" panose="020B0603020102020204" pitchFamily="34" charset="0"/>
                <a:ea typeface="Adobe Fan Heiti Std B" panose="020B0700000000000000" pitchFamily="34" charset="-128"/>
                <a:cs typeface="+mn-cs"/>
              </a:rPr>
            </a:br>
            <a:r>
              <a:rPr lang="en-US" sz="2200" dirty="0">
                <a:solidFill>
                  <a:srgbClr val="000000"/>
                </a:solidFill>
                <a:latin typeface="Franklin Gothic Medium" panose="020B0603020102020204" pitchFamily="34" charset="0"/>
                <a:ea typeface="Adobe Fan Heiti Std B" panose="020B0700000000000000" pitchFamily="34" charset="-128"/>
                <a:cs typeface="+mn-cs"/>
              </a:rPr>
              <a:t>Now the Mayor is considering a much higher zoning allowance to rebuild up to 35 stories in East Harlem to create additional housing for a higher income population.  This will destroy the social, cultural and political history of El Barrio</a:t>
            </a:r>
            <a:r>
              <a:rPr lang="en-US" sz="1800" dirty="0">
                <a:solidFill>
                  <a:srgbClr val="000000"/>
                </a:solidFill>
                <a:latin typeface="Franklin Gothic Medium" panose="020B0603020102020204" pitchFamily="34" charset="0"/>
                <a:ea typeface="Adobe Fan Heiti Std B" panose="020B0700000000000000" pitchFamily="34" charset="-128"/>
                <a:cs typeface="+mn-cs"/>
              </a:rPr>
              <a:t>. </a:t>
            </a:r>
            <a:r>
              <a:rPr lang="en-US" sz="1800" dirty="0">
                <a:solidFill>
                  <a:prstClr val="black"/>
                </a:solidFill>
                <a:latin typeface="Franklin Gothic Medium" panose="020B0603020102020204" pitchFamily="34" charset="0"/>
                <a:ea typeface="Adobe Fan Heiti Std B" panose="020B0700000000000000" pitchFamily="34" charset="-128"/>
                <a:cs typeface="+mn-cs"/>
              </a:rPr>
              <a:t/>
            </a:r>
            <a:br>
              <a:rPr lang="en-US" sz="1800" dirty="0">
                <a:solidFill>
                  <a:prstClr val="black"/>
                </a:solidFill>
                <a:latin typeface="Franklin Gothic Medium" panose="020B0603020102020204" pitchFamily="34" charset="0"/>
                <a:ea typeface="Adobe Fan Heiti Std B" panose="020B0700000000000000" pitchFamily="34" charset="-128"/>
                <a:cs typeface="+mn-cs"/>
              </a:rPr>
            </a:br>
            <a:endParaRPr lang="en-US" dirty="0">
              <a:latin typeface="Franklin Gothic Medium" panose="020B0603020102020204" pitchFamily="34" charset="0"/>
              <a:ea typeface="Adobe Fan Heiti Std B" panose="020B0700000000000000" pitchFamily="34" charset="-128"/>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1488" y="2715066"/>
            <a:ext cx="5915025" cy="5317586"/>
          </a:xfrm>
          <a:prstGeom prst="rect">
            <a:avLst/>
          </a:prstGeom>
        </p:spPr>
      </p:pic>
      <p:sp>
        <p:nvSpPr>
          <p:cNvPr id="6" name="TextBox 5"/>
          <p:cNvSpPr txBox="1"/>
          <p:nvPr/>
        </p:nvSpPr>
        <p:spPr>
          <a:xfrm>
            <a:off x="4256947" y="4317091"/>
            <a:ext cx="1040670" cy="553998"/>
          </a:xfrm>
          <a:prstGeom prst="rect">
            <a:avLst/>
          </a:prstGeom>
          <a:noFill/>
        </p:spPr>
        <p:txBody>
          <a:bodyPr wrap="none" rtlCol="0">
            <a:spAutoFit/>
          </a:bodyPr>
          <a:lstStyle/>
          <a:p>
            <a:r>
              <a:rPr lang="en-US" sz="1500" b="1" dirty="0">
                <a:latin typeface="Adobe Fan Heiti Std B" panose="020B0700000000000000" pitchFamily="34" charset="-128"/>
                <a:ea typeface="Adobe Fan Heiti Std B" panose="020B0700000000000000" pitchFamily="34" charset="-128"/>
              </a:rPr>
              <a:t>30 Stories</a:t>
            </a:r>
          </a:p>
          <a:p>
            <a:r>
              <a:rPr lang="en-US" sz="1500" b="1" dirty="0">
                <a:latin typeface="Adobe Fan Heiti Std B" panose="020B0700000000000000" pitchFamily="34" charset="-128"/>
                <a:ea typeface="Adobe Fan Heiti Std B" panose="020B0700000000000000" pitchFamily="34" charset="-128"/>
              </a:rPr>
              <a:t>~310 feet</a:t>
            </a:r>
          </a:p>
        </p:txBody>
      </p:sp>
    </p:spTree>
    <p:extLst>
      <p:ext uri="{BB962C8B-B14F-4D97-AF65-F5344CB8AC3E}">
        <p14:creationId xmlns:p14="http://schemas.microsoft.com/office/powerpoint/2010/main" val="31090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2514" y="486838"/>
            <a:ext cx="5863999" cy="3105448"/>
          </a:xfrm>
        </p:spPr>
        <p:txBody>
          <a:bodyPr>
            <a:noAutofit/>
          </a:bodyPr>
          <a:lstStyle/>
          <a:p>
            <a:pPr algn="ctr"/>
            <a:r>
              <a:rPr lang="en-US" sz="2000" dirty="0">
                <a:solidFill>
                  <a:prstClr val="black"/>
                </a:solidFill>
                <a:latin typeface="Franklin Gothic Medium" panose="020B0603020102020204" pitchFamily="34" charset="0"/>
                <a:cs typeface="Times New Roman" panose="02020603050405020304" pitchFamily="18" charset="0"/>
              </a:rPr>
              <a:t>The taller buildings will cut </a:t>
            </a:r>
            <a:r>
              <a:rPr lang="en-US" sz="2000" dirty="0" smtClean="0">
                <a:solidFill>
                  <a:prstClr val="black"/>
                </a:solidFill>
                <a:latin typeface="Franklin Gothic Medium" panose="020B0603020102020204" pitchFamily="34" charset="0"/>
                <a:cs typeface="Times New Roman" panose="02020603050405020304" pitchFamily="18" charset="0"/>
              </a:rPr>
              <a:t>down on </a:t>
            </a:r>
            <a:r>
              <a:rPr lang="en-US" sz="2000" dirty="0">
                <a:solidFill>
                  <a:prstClr val="black"/>
                </a:solidFill>
                <a:latin typeface="Franklin Gothic Medium" panose="020B0603020102020204" pitchFamily="34" charset="0"/>
                <a:cs typeface="Times New Roman" panose="02020603050405020304" pitchFamily="18" charset="0"/>
              </a:rPr>
              <a:t>the available sunlight able to reach the street sidewalks.  It will create shadows and dark pathways depriving residents of vital Vitamin D and limiting photosynthetic energy for park trees and grass.  This overbuilding scale will encroach into every individual’s space creating a bleak metropolis for its citizens, </a:t>
            </a:r>
            <a:r>
              <a:rPr lang="en-US" sz="2000" dirty="0" smtClean="0">
                <a:solidFill>
                  <a:prstClr val="black"/>
                </a:solidFill>
                <a:latin typeface="Franklin Gothic Medium" panose="020B0603020102020204" pitchFamily="34" charset="0"/>
                <a:cs typeface="Times New Roman" panose="02020603050405020304" pitchFamily="18" charset="0"/>
              </a:rPr>
              <a:t>stacked </a:t>
            </a:r>
            <a:r>
              <a:rPr lang="en-US" sz="2000" dirty="0">
                <a:solidFill>
                  <a:prstClr val="black"/>
                </a:solidFill>
                <a:latin typeface="Franklin Gothic Medium" panose="020B0603020102020204" pitchFamily="34" charset="0"/>
                <a:cs typeface="Times New Roman" panose="02020603050405020304" pitchFamily="18" charset="0"/>
              </a:rPr>
              <a:t>into massive residential towers with no green respite anywhere.</a:t>
            </a:r>
            <a:endParaRPr lang="en-US" sz="2000" dirty="0">
              <a:latin typeface="Franklin Gothic Medium" panose="020B0603020102020204" pitchFamily="34" charset="0"/>
              <a:cs typeface="Times New Roman" panose="02020603050405020304" pitchFamily="18" charset="0"/>
            </a:endParaRPr>
          </a:p>
        </p:txBody>
      </p:sp>
      <p:pic>
        <p:nvPicPr>
          <p:cNvPr id="1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2514" y="3592286"/>
            <a:ext cx="5846999" cy="5225143"/>
          </a:xfrm>
          <a:prstGeom prst="rect">
            <a:avLst/>
          </a:prstGeom>
        </p:spPr>
      </p:pic>
    </p:spTree>
    <p:extLst>
      <p:ext uri="{BB962C8B-B14F-4D97-AF65-F5344CB8AC3E}">
        <p14:creationId xmlns:p14="http://schemas.microsoft.com/office/powerpoint/2010/main" val="1082161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171462" lvl="0" indent="-171462" algn="ctr">
              <a:spcBef>
                <a:spcPts val="750"/>
              </a:spcBef>
            </a:pPr>
            <a:r>
              <a:rPr lang="en-US" sz="2000" dirty="0">
                <a:solidFill>
                  <a:prstClr val="black"/>
                </a:solidFill>
                <a:latin typeface="Franklin Gothic Medium" panose="020B0603020102020204" pitchFamily="34" charset="0"/>
                <a:ea typeface="+mn-ea"/>
                <a:cs typeface="Times New Roman" panose="02020603050405020304" pitchFamily="18" charset="0"/>
              </a:rPr>
              <a:t>	The Mayor's Mandatory Inclusionary Housing Plan is being marketed as a justification for this despicable rezoning.  </a:t>
            </a:r>
            <a:br>
              <a:rPr lang="en-US" sz="2000" dirty="0">
                <a:solidFill>
                  <a:prstClr val="black"/>
                </a:solidFill>
                <a:latin typeface="Franklin Gothic Medium" panose="020B0603020102020204" pitchFamily="34" charset="0"/>
                <a:ea typeface="+mn-ea"/>
                <a:cs typeface="Times New Roman" panose="02020603050405020304" pitchFamily="18" charset="0"/>
              </a:rPr>
            </a:br>
            <a:endParaRPr lang="en-US" sz="2000" dirty="0">
              <a:latin typeface="Franklin Gothic Medium" panose="020B0603020102020204" pitchFamily="34" charset="0"/>
              <a:cs typeface="Times New Roman" panose="02020603050405020304" pitchFamily="18" charset="0"/>
            </a:endParaRPr>
          </a:p>
        </p:txBody>
      </p:sp>
      <p:pic>
        <p:nvPicPr>
          <p:cNvPr id="4" name="Content Placeholder 3" descr="EHNP_FINAL_FINAL_TOPRINT.pdf - Adobe Acrobat Reader DC"/>
          <p:cNvPicPr>
            <a:picLocks noGrp="1" noChangeAspect="1"/>
          </p:cNvPicPr>
          <p:nvPr>
            <p:ph idx="1"/>
          </p:nvPr>
        </p:nvPicPr>
        <p:blipFill rotWithShape="1">
          <a:blip r:embed="rId2">
            <a:extLst>
              <a:ext uri="{28A0092B-C50C-407E-A947-70E740481C1C}">
                <a14:useLocalDpi xmlns:a14="http://schemas.microsoft.com/office/drawing/2010/main" val="0"/>
              </a:ext>
            </a:extLst>
          </a:blip>
          <a:srcRect l="23795" t="20463" r="39487" b="3631"/>
          <a:stretch/>
        </p:blipFill>
        <p:spPr>
          <a:xfrm>
            <a:off x="471488" y="1683392"/>
            <a:ext cx="5915025" cy="7094848"/>
          </a:xfrm>
          <a:prstGeom prst="rect">
            <a:avLst/>
          </a:prstGeom>
        </p:spPr>
      </p:pic>
    </p:spTree>
    <p:extLst>
      <p:ext uri="{BB962C8B-B14F-4D97-AF65-F5344CB8AC3E}">
        <p14:creationId xmlns:p14="http://schemas.microsoft.com/office/powerpoint/2010/main" val="1466351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6622256" cy="2950029"/>
          </a:xfrm>
        </p:spPr>
        <p:txBody>
          <a:bodyPr>
            <a:noAutofit/>
          </a:bodyPr>
          <a:lstStyle/>
          <a:p>
            <a:pPr lvl="0" algn="ctr" defTabSz="457200">
              <a:lnSpc>
                <a:spcPct val="115000"/>
              </a:lnSpc>
              <a:spcBef>
                <a:spcPts val="0"/>
              </a:spcBef>
            </a:pPr>
            <a:r>
              <a:rPr lang="en-US" sz="20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Ironically, this plan </a:t>
            </a:r>
            <a:r>
              <a:rPr lang="en-US" sz="2000" dirty="0" smtClean="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a:t>
            </a:r>
            <a:r>
              <a:rPr lang="en-US" sz="2000" u="sng" dirty="0" smtClean="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excludes</a:t>
            </a:r>
            <a:r>
              <a:rPr lang="en-US" sz="2000" dirty="0" smtClean="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 households </a:t>
            </a:r>
            <a:r>
              <a:rPr lang="en-US" sz="20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earning less than $30,000.00 (or 44% of the actual community affected). </a:t>
            </a:r>
            <a:r>
              <a:rPr lang="en-US" sz="2000" dirty="0" smtClean="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 So</a:t>
            </a:r>
            <a:r>
              <a:rPr lang="en-US" sz="20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 the phrase "Affordable Housing" is a misnomer in this instance in this plan.  It is an outright scam.  It is a plan to displace the current residents out of their affordable apartments and out of their affordable community simply because they are </a:t>
            </a:r>
            <a:r>
              <a:rPr lang="en-US" sz="2000" dirty="0" smtClean="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poor and defenseless.  </a:t>
            </a:r>
            <a:endParaRPr lang="en-US" sz="2000" dirty="0">
              <a:latin typeface="Franklin Gothic Medium" panose="020B0603020102020204" pitchFamily="34" charset="0"/>
              <a:cs typeface="Times New Roman" panose="02020603050405020304" pitchFamily="18" charset="0"/>
            </a:endParaRPr>
          </a:p>
        </p:txBody>
      </p:sp>
      <p:pic>
        <p:nvPicPr>
          <p:cNvPr id="5" name="Content Placeholder 4" descr="Zoning  and MIH 2 pgs..pdf - Adobe Acrobat Reader DC"/>
          <p:cNvPicPr>
            <a:picLocks noGrp="1" noChangeAspect="1"/>
          </p:cNvPicPr>
          <p:nvPr>
            <p:ph idx="1"/>
          </p:nvPr>
        </p:nvPicPr>
        <p:blipFill rotWithShape="1">
          <a:blip r:embed="rId2">
            <a:extLst>
              <a:ext uri="{28A0092B-C50C-407E-A947-70E740481C1C}">
                <a14:useLocalDpi xmlns:a14="http://schemas.microsoft.com/office/drawing/2010/main" val="0"/>
              </a:ext>
            </a:extLst>
          </a:blip>
          <a:srcRect l="19077" t="16614" r="34974" b="4567"/>
          <a:stretch/>
        </p:blipFill>
        <p:spPr>
          <a:xfrm>
            <a:off x="591185" y="2950029"/>
            <a:ext cx="5675630" cy="5285920"/>
          </a:xfrm>
          <a:prstGeom prst="rect">
            <a:avLst/>
          </a:prstGeom>
        </p:spPr>
      </p:pic>
    </p:spTree>
    <p:extLst>
      <p:ext uri="{BB962C8B-B14F-4D97-AF65-F5344CB8AC3E}">
        <p14:creationId xmlns:p14="http://schemas.microsoft.com/office/powerpoint/2010/main" val="2671995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1488" y="486838"/>
            <a:ext cx="5915025" cy="8038184"/>
          </a:xfrm>
        </p:spPr>
        <p:txBody>
          <a:bodyPr>
            <a:normAutofit fontScale="90000"/>
          </a:bodyPr>
          <a:lstStyle/>
          <a:p>
            <a:pPr algn="ctr"/>
            <a:r>
              <a:rPr lang="en-US" sz="36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No plan benefit is being offered by this City plan to the poor families of East Harlem earning less </a:t>
            </a:r>
            <a:r>
              <a:rPr lang="en-US" sz="3600" dirty="0" smtClean="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than $30,000</a:t>
            </a:r>
            <a:r>
              <a:rPr lang="en-US" sz="36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 </a:t>
            </a:r>
            <a:r>
              <a:rPr lang="en-US" sz="3600" dirty="0" smtClean="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
            </a:r>
            <a:br>
              <a:rPr lang="en-US" sz="3600" dirty="0" smtClean="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br>
            <a:r>
              <a:rPr lang="en-US" sz="36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
            </a:r>
            <a:br>
              <a:rPr lang="en-US" sz="36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br>
            <a:r>
              <a:rPr lang="en-US" sz="3600" dirty="0" smtClean="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 </a:t>
            </a:r>
            <a:r>
              <a:rPr lang="en-US" sz="36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These poor families make up 44% of the current population.  </a:t>
            </a:r>
            <a:r>
              <a:rPr lang="en-US" sz="3600" dirty="0" smtClean="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
            </a:r>
            <a:br>
              <a:rPr lang="en-US" sz="3600" dirty="0" smtClean="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br>
            <a:r>
              <a:rPr lang="en-US" sz="36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
            </a:r>
            <a:br>
              <a:rPr lang="en-US" sz="36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br>
            <a:r>
              <a:rPr lang="en-US" sz="3600" dirty="0" smtClean="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What </a:t>
            </a:r>
            <a:r>
              <a:rPr lang="en-US" sz="36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we really need is a plan to protect rent-stabilized </a:t>
            </a:r>
            <a:br>
              <a:rPr lang="en-US" sz="36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br>
            <a:r>
              <a:rPr lang="en-US" sz="36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units and to build </a:t>
            </a:r>
            <a:br>
              <a:rPr lang="en-US" sz="36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br>
            <a:r>
              <a:rPr lang="en-US" sz="36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human-scale in-fill buildings that are 100% affordable.  </a:t>
            </a:r>
            <a:br>
              <a:rPr lang="en-US" sz="36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br>
            <a:r>
              <a:rPr lang="en-US" sz="3600" dirty="0" smtClean="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Why </a:t>
            </a:r>
            <a:r>
              <a:rPr lang="en-US" sz="36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isn’t the Mayor proposing that?</a:t>
            </a:r>
            <a:r>
              <a:rPr lang="en-US" sz="2800" dirty="0">
                <a:latin typeface="Franklin Gothic Medium" panose="020B0603020102020204" pitchFamily="34" charset="0"/>
                <a:ea typeface="Calibri" panose="020F0502020204030204" pitchFamily="34" charset="0"/>
                <a:cs typeface="Times New Roman" panose="02020603050405020304" pitchFamily="18" charset="0"/>
              </a:rPr>
              <a:t/>
            </a:r>
            <a:br>
              <a:rPr lang="en-US" sz="2800" dirty="0">
                <a:latin typeface="Franklin Gothic Medium" panose="020B0603020102020204" pitchFamily="34" charset="0"/>
                <a:ea typeface="Calibri" panose="020F0502020204030204" pitchFamily="34" charset="0"/>
                <a:cs typeface="Times New Roman" panose="02020603050405020304" pitchFamily="18" charset="0"/>
              </a:rPr>
            </a:br>
            <a:endParaRPr lang="en-US" dirty="0">
              <a:latin typeface="Franklin Gothic Medium" panose="020B0603020102020204" pitchFamily="34" charset="0"/>
            </a:endParaRPr>
          </a:p>
        </p:txBody>
      </p:sp>
    </p:spTree>
    <p:extLst>
      <p:ext uri="{BB962C8B-B14F-4D97-AF65-F5344CB8AC3E}">
        <p14:creationId xmlns:p14="http://schemas.microsoft.com/office/powerpoint/2010/main" val="853665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1488" y="98475"/>
            <a:ext cx="5915025" cy="1181686"/>
          </a:xfrm>
        </p:spPr>
        <p:txBody>
          <a:bodyPr>
            <a:normAutofit/>
          </a:bodyPr>
          <a:lstStyle/>
          <a:p>
            <a:pPr algn="ctr"/>
            <a:r>
              <a:rPr lang="en-US" sz="2400" b="1" dirty="0">
                <a:latin typeface="Franklin Gothic Medium" panose="020B0603020102020204" pitchFamily="34" charset="0"/>
              </a:rPr>
              <a:t>EAST HARLEM CANNOT AFFORD REZONING</a:t>
            </a:r>
            <a:r>
              <a:rPr lang="en-US" b="1" dirty="0">
                <a:latin typeface="Franklin Gothic Medium" panose="020B0603020102020204" pitchFamily="34" charset="0"/>
              </a:rPr>
              <a:t/>
            </a:r>
            <a:br>
              <a:rPr lang="en-US" b="1" dirty="0">
                <a:latin typeface="Franklin Gothic Medium" panose="020B0603020102020204" pitchFamily="34" charset="0"/>
              </a:rPr>
            </a:br>
            <a:endParaRPr lang="en-US" dirty="0">
              <a:latin typeface="Franklin Gothic Medium" panose="020B0603020102020204" pitchFamily="34" charset="0"/>
            </a:endParaRPr>
          </a:p>
        </p:txBody>
      </p:sp>
      <p:sp>
        <p:nvSpPr>
          <p:cNvPr id="4" name="Content Placeholder 3"/>
          <p:cNvSpPr>
            <a:spLocks noGrp="1"/>
          </p:cNvSpPr>
          <p:nvPr>
            <p:ph idx="1"/>
          </p:nvPr>
        </p:nvSpPr>
        <p:spPr>
          <a:xfrm>
            <a:off x="471488" y="984738"/>
            <a:ext cx="5915025" cy="984739"/>
          </a:xfrm>
        </p:spPr>
        <p:txBody>
          <a:bodyPr/>
          <a:lstStyle/>
          <a:p>
            <a:pPr algn="ctr"/>
            <a:r>
              <a:rPr lang="en-US" dirty="0">
                <a:latin typeface="Franklin Gothic Medium" panose="020B0603020102020204" pitchFamily="34" charset="0"/>
              </a:rPr>
              <a:t>In 2003, substantial zoning changes were imposed on East Harlem- “El Barrio”.</a:t>
            </a:r>
          </a:p>
          <a:p>
            <a:endParaRPr lang="en-US" dirty="0">
              <a:latin typeface="Franklin Gothic Medium" panose="020B0603020102020204" pitchFamily="34" charset="0"/>
            </a:endParaRPr>
          </a:p>
        </p:txBody>
      </p:sp>
      <p:pic>
        <p:nvPicPr>
          <p:cNvPr id="2" name="Picture 1" descr="EHNP_FINAL_FINAL_TOPRINT.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2974" t="14966" r="37846"/>
          <a:stretch/>
        </p:blipFill>
        <p:spPr>
          <a:xfrm>
            <a:off x="471488" y="1705976"/>
            <a:ext cx="5915025" cy="7001925"/>
          </a:xfrm>
          <a:prstGeom prst="rect">
            <a:avLst/>
          </a:prstGeom>
        </p:spPr>
      </p:pic>
    </p:spTree>
    <p:extLst>
      <p:ext uri="{BB962C8B-B14F-4D97-AF65-F5344CB8AC3E}">
        <p14:creationId xmlns:p14="http://schemas.microsoft.com/office/powerpoint/2010/main" val="1064966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 y="4068455"/>
            <a:ext cx="2370582" cy="2856357"/>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3072" r="30812"/>
          <a:stretch/>
        </p:blipFill>
        <p:spPr>
          <a:xfrm>
            <a:off x="2309307" y="4000500"/>
            <a:ext cx="2376993" cy="2988014"/>
          </a:xfrm>
          <a:prstGeom prst="rect">
            <a:avLst/>
          </a:prstGeom>
        </p:spPr>
      </p:pic>
      <p:sp>
        <p:nvSpPr>
          <p:cNvPr id="5" name="TextBox 4"/>
          <p:cNvSpPr txBox="1"/>
          <p:nvPr/>
        </p:nvSpPr>
        <p:spPr>
          <a:xfrm>
            <a:off x="1" y="2000250"/>
            <a:ext cx="6600791" cy="415498"/>
          </a:xfrm>
          <a:prstGeom prst="rect">
            <a:avLst/>
          </a:prstGeom>
          <a:noFill/>
        </p:spPr>
        <p:txBody>
          <a:bodyPr wrap="square" rtlCol="0">
            <a:spAutoFit/>
          </a:bodyPr>
          <a:lstStyle/>
          <a:p>
            <a:r>
              <a:rPr lang="en-US" sz="2100" b="1" dirty="0"/>
              <a:t>Existing, EHNP, and DCP zoning compared, 15K SF lot</a:t>
            </a:r>
          </a:p>
        </p:txBody>
      </p:sp>
      <p:sp>
        <p:nvSpPr>
          <p:cNvPr id="17" name="TextBox 16"/>
          <p:cNvSpPr txBox="1"/>
          <p:nvPr/>
        </p:nvSpPr>
        <p:spPr>
          <a:xfrm>
            <a:off x="121030" y="2523193"/>
            <a:ext cx="2188277" cy="1592744"/>
          </a:xfrm>
          <a:prstGeom prst="rect">
            <a:avLst/>
          </a:prstGeom>
          <a:noFill/>
        </p:spPr>
        <p:txBody>
          <a:bodyPr wrap="square" rtlCol="0">
            <a:spAutoFit/>
          </a:bodyPr>
          <a:lstStyle/>
          <a:p>
            <a:pPr>
              <a:spcAft>
                <a:spcPts val="900"/>
              </a:spcAft>
            </a:pPr>
            <a:r>
              <a:rPr lang="en-US" sz="1350" b="1" dirty="0">
                <a:solidFill>
                  <a:srgbClr val="FF0000"/>
                </a:solidFill>
              </a:rPr>
              <a:t>Existing Zoning </a:t>
            </a:r>
          </a:p>
          <a:p>
            <a:pPr>
              <a:spcAft>
                <a:spcPts val="900"/>
              </a:spcAft>
            </a:pPr>
            <a:r>
              <a:rPr lang="en-US" sz="1350" dirty="0"/>
              <a:t>Building:                 90,000 SF</a:t>
            </a:r>
          </a:p>
          <a:p>
            <a:pPr>
              <a:spcAft>
                <a:spcPts val="900"/>
              </a:spcAft>
            </a:pPr>
            <a:r>
              <a:rPr lang="en-US" sz="1350" dirty="0"/>
              <a:t>Units:           	 ~100</a:t>
            </a:r>
          </a:p>
          <a:p>
            <a:pPr>
              <a:spcAft>
                <a:spcPts val="900"/>
              </a:spcAft>
            </a:pPr>
            <a:r>
              <a:rPr lang="en-US" sz="1350" b="1" dirty="0"/>
              <a:t>Affordable units:            0</a:t>
            </a:r>
          </a:p>
          <a:p>
            <a:pPr>
              <a:spcAft>
                <a:spcPts val="900"/>
              </a:spcAft>
            </a:pPr>
            <a:r>
              <a:rPr lang="en-US" sz="1350" dirty="0"/>
              <a:t>Stories:                       10-12</a:t>
            </a:r>
          </a:p>
        </p:txBody>
      </p:sp>
      <p:sp>
        <p:nvSpPr>
          <p:cNvPr id="20" name="TextBox 19"/>
          <p:cNvSpPr txBox="1"/>
          <p:nvPr/>
        </p:nvSpPr>
        <p:spPr>
          <a:xfrm>
            <a:off x="2479433" y="2523193"/>
            <a:ext cx="2109143" cy="1592744"/>
          </a:xfrm>
          <a:prstGeom prst="rect">
            <a:avLst/>
          </a:prstGeom>
          <a:noFill/>
        </p:spPr>
        <p:txBody>
          <a:bodyPr wrap="square" rtlCol="0">
            <a:spAutoFit/>
          </a:bodyPr>
          <a:lstStyle/>
          <a:p>
            <a:pPr>
              <a:spcAft>
                <a:spcPts val="900"/>
              </a:spcAft>
            </a:pPr>
            <a:r>
              <a:rPr lang="en-US" sz="1350" b="1" dirty="0">
                <a:solidFill>
                  <a:srgbClr val="FF0000"/>
                </a:solidFill>
              </a:rPr>
              <a:t>EHNP recommendation </a:t>
            </a:r>
          </a:p>
          <a:p>
            <a:pPr>
              <a:spcAft>
                <a:spcPts val="900"/>
              </a:spcAft>
            </a:pPr>
            <a:r>
              <a:rPr lang="en-US" sz="1350" dirty="0"/>
              <a:t>Building:              120,000 SF</a:t>
            </a:r>
          </a:p>
          <a:p>
            <a:pPr>
              <a:spcAft>
                <a:spcPts val="900"/>
              </a:spcAft>
            </a:pPr>
            <a:r>
              <a:rPr lang="en-US" sz="1350" dirty="0"/>
              <a:t>Units	                 ~133</a:t>
            </a:r>
          </a:p>
          <a:p>
            <a:pPr>
              <a:spcAft>
                <a:spcPts val="900"/>
              </a:spcAft>
            </a:pPr>
            <a:r>
              <a:rPr lang="en-US" sz="1350" b="1" dirty="0"/>
              <a:t>Affordable units:        33</a:t>
            </a:r>
          </a:p>
          <a:p>
            <a:pPr>
              <a:spcAft>
                <a:spcPts val="900"/>
              </a:spcAft>
            </a:pPr>
            <a:r>
              <a:rPr lang="en-US" sz="1350" dirty="0"/>
              <a:t>Stories:                       ~14</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3332" r="33819"/>
          <a:stretch/>
        </p:blipFill>
        <p:spPr>
          <a:xfrm>
            <a:off x="4607560" y="3957966"/>
            <a:ext cx="2227955" cy="3014335"/>
          </a:xfrm>
          <a:prstGeom prst="rect">
            <a:avLst/>
          </a:prstGeom>
        </p:spPr>
      </p:pic>
      <p:sp>
        <p:nvSpPr>
          <p:cNvPr id="21" name="TextBox 20"/>
          <p:cNvSpPr txBox="1"/>
          <p:nvPr/>
        </p:nvSpPr>
        <p:spPr>
          <a:xfrm>
            <a:off x="4771991" y="2526205"/>
            <a:ext cx="1939855" cy="1592744"/>
          </a:xfrm>
          <a:prstGeom prst="rect">
            <a:avLst/>
          </a:prstGeom>
          <a:noFill/>
        </p:spPr>
        <p:txBody>
          <a:bodyPr wrap="square" rtlCol="0">
            <a:spAutoFit/>
          </a:bodyPr>
          <a:lstStyle/>
          <a:p>
            <a:pPr>
              <a:spcAft>
                <a:spcPts val="900"/>
              </a:spcAft>
            </a:pPr>
            <a:r>
              <a:rPr lang="en-US" sz="1350" b="1" dirty="0">
                <a:solidFill>
                  <a:srgbClr val="FF0000"/>
                </a:solidFill>
              </a:rPr>
              <a:t>DCP Proposal</a:t>
            </a:r>
          </a:p>
          <a:p>
            <a:pPr>
              <a:spcAft>
                <a:spcPts val="900"/>
              </a:spcAft>
            </a:pPr>
            <a:r>
              <a:rPr lang="en-US" sz="1350" dirty="0"/>
              <a:t>Building:       180,000 SF</a:t>
            </a:r>
          </a:p>
          <a:p>
            <a:pPr>
              <a:spcAft>
                <a:spcPts val="900"/>
              </a:spcAft>
            </a:pPr>
            <a:r>
              <a:rPr lang="en-US" sz="1350" dirty="0"/>
              <a:t>Units	           ~200</a:t>
            </a:r>
          </a:p>
          <a:p>
            <a:pPr>
              <a:spcAft>
                <a:spcPts val="900"/>
              </a:spcAft>
            </a:pPr>
            <a:r>
              <a:rPr lang="en-US" sz="1350" b="1" dirty="0"/>
              <a:t>Affordable units:   50</a:t>
            </a:r>
          </a:p>
          <a:p>
            <a:pPr>
              <a:spcAft>
                <a:spcPts val="900"/>
              </a:spcAft>
            </a:pPr>
            <a:r>
              <a:rPr lang="en-US" sz="1350" dirty="0"/>
              <a:t>Stories:                  ~23</a:t>
            </a:r>
          </a:p>
        </p:txBody>
      </p:sp>
      <p:sp>
        <p:nvSpPr>
          <p:cNvPr id="7" name="Title 6"/>
          <p:cNvSpPr>
            <a:spLocks noGrp="1"/>
          </p:cNvSpPr>
          <p:nvPr>
            <p:ph type="title"/>
          </p:nvPr>
        </p:nvSpPr>
        <p:spPr>
          <a:xfrm>
            <a:off x="471488" y="486838"/>
            <a:ext cx="5915025" cy="939191"/>
          </a:xfrm>
        </p:spPr>
        <p:txBody>
          <a:bodyPr>
            <a:noAutofit/>
          </a:bodyPr>
          <a:lstStyle/>
          <a:p>
            <a:pPr algn="ctr"/>
            <a:r>
              <a:rPr lang="en-US" sz="3200" b="1" dirty="0" smtClean="0">
                <a:latin typeface="Franklin Gothic Medium" panose="020B0603020102020204" pitchFamily="34" charset="0"/>
              </a:rPr>
              <a:t>In each instance, Poorer Families are left out!</a:t>
            </a:r>
            <a:endParaRPr lang="en-US" sz="3200" b="1" dirty="0">
              <a:latin typeface="Franklin Gothic Medium" panose="020B0603020102020204" pitchFamily="34" charset="0"/>
            </a:endParaRPr>
          </a:p>
        </p:txBody>
      </p:sp>
      <p:sp>
        <p:nvSpPr>
          <p:cNvPr id="8" name="Content Placeholder 7"/>
          <p:cNvSpPr>
            <a:spLocks noGrp="1"/>
          </p:cNvSpPr>
          <p:nvPr>
            <p:ph idx="1"/>
          </p:nvPr>
        </p:nvSpPr>
        <p:spPr/>
        <p:txBody>
          <a:bodyPr/>
          <a:lstStyle/>
          <a:p>
            <a:endParaRPr lang="en-US" dirty="0" smtClean="0"/>
          </a:p>
          <a:p>
            <a:endParaRPr lang="en-US" dirty="0"/>
          </a:p>
        </p:txBody>
      </p:sp>
    </p:spTree>
    <p:extLst>
      <p:ext uri="{BB962C8B-B14F-4D97-AF65-F5344CB8AC3E}">
        <p14:creationId xmlns:p14="http://schemas.microsoft.com/office/powerpoint/2010/main" val="543492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Franklin Gothic Medium" panose="020B0603020102020204" pitchFamily="34" charset="0"/>
              </a:rPr>
              <a:t>East Harlem can not afford the Mayor’s Rezoning Plan.</a:t>
            </a:r>
          </a:p>
        </p:txBody>
      </p:sp>
      <p:sp>
        <p:nvSpPr>
          <p:cNvPr id="3" name="Content Placeholder 2"/>
          <p:cNvSpPr>
            <a:spLocks noGrp="1"/>
          </p:cNvSpPr>
          <p:nvPr>
            <p:ph idx="1"/>
          </p:nvPr>
        </p:nvSpPr>
        <p:spPr/>
        <p:txBody>
          <a:bodyPr/>
          <a:lstStyle/>
          <a:p>
            <a:pPr algn="ctr"/>
            <a:r>
              <a:rPr lang="en-US" sz="2800" dirty="0">
                <a:latin typeface="Franklin Gothic Medium" panose="020B0603020102020204" pitchFamily="34" charset="0"/>
              </a:rPr>
              <a:t>The new development projects proposed under this city plan will rely on massive public financing of approximately </a:t>
            </a:r>
            <a:r>
              <a:rPr lang="en-US" sz="2800" dirty="0" smtClean="0">
                <a:latin typeface="Franklin Gothic Medium" panose="020B0603020102020204" pitchFamily="34" charset="0"/>
              </a:rPr>
              <a:t>$48 </a:t>
            </a:r>
            <a:r>
              <a:rPr lang="en-US" sz="2800" dirty="0">
                <a:latin typeface="Franklin Gothic Medium" panose="020B0603020102020204" pitchFamily="34" charset="0"/>
              </a:rPr>
              <a:t>billion dollars (citywide) utilizing 25-year Tax Abatements that will deprive the city of necessary moneys to pay for shrinking city services while also utilizing Tax Credits which serves effectively as tax shelters for the rich, who again will deprive the government of necessary revenue to pay for programming and services that poorer residents rely on.  </a:t>
            </a:r>
          </a:p>
          <a:p>
            <a:endParaRPr lang="en-US" dirty="0">
              <a:latin typeface="Franklin Gothic Medium" panose="020B0603020102020204" pitchFamily="34" charset="0"/>
            </a:endParaRPr>
          </a:p>
        </p:txBody>
      </p:sp>
    </p:spTree>
    <p:extLst>
      <p:ext uri="{BB962C8B-B14F-4D97-AF65-F5344CB8AC3E}">
        <p14:creationId xmlns:p14="http://schemas.microsoft.com/office/powerpoint/2010/main" val="1687173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43187"/>
            <a:ext cx="6858000" cy="3857625"/>
          </a:xfrm>
          <a:prstGeom prst="rect">
            <a:avLst/>
          </a:prstGeom>
        </p:spPr>
      </p:pic>
      <p:sp>
        <p:nvSpPr>
          <p:cNvPr id="5" name="Title 4"/>
          <p:cNvSpPr>
            <a:spLocks noGrp="1"/>
          </p:cNvSpPr>
          <p:nvPr>
            <p:ph type="title"/>
          </p:nvPr>
        </p:nvSpPr>
        <p:spPr/>
        <p:txBody>
          <a:bodyPr>
            <a:normAutofit fontScale="90000"/>
          </a:bodyPr>
          <a:lstStyle/>
          <a:p>
            <a:pPr algn="ctr"/>
            <a:r>
              <a:rPr lang="en-US" b="1" dirty="0">
                <a:latin typeface="Franklin Gothic Medium" panose="020B0603020102020204" pitchFamily="34" charset="0"/>
              </a:rPr>
              <a:t>East Harlem requires a plan that will be equitable to reach the needs of its poorer residents, and </a:t>
            </a:r>
            <a:r>
              <a:rPr lang="en-US" b="1" dirty="0" smtClean="0">
                <a:latin typeface="Franklin Gothic Medium" panose="020B0603020102020204" pitchFamily="34" charset="0"/>
              </a:rPr>
              <a:t>NOT the </a:t>
            </a:r>
            <a:r>
              <a:rPr lang="en-US" b="1" dirty="0">
                <a:latin typeface="Franklin Gothic Medium" panose="020B0603020102020204" pitchFamily="34" charset="0"/>
              </a:rPr>
              <a:t>needs of greedy developers and realtors. </a:t>
            </a:r>
            <a:endParaRPr lang="en-US" dirty="0">
              <a:latin typeface="Franklin Gothic Medium" panose="020B0603020102020204" pitchFamily="34" charset="0"/>
            </a:endParaRPr>
          </a:p>
        </p:txBody>
      </p:sp>
      <p:sp>
        <p:nvSpPr>
          <p:cNvPr id="6" name="Content Placeholder 5"/>
          <p:cNvSpPr>
            <a:spLocks noGrp="1"/>
          </p:cNvSpPr>
          <p:nvPr>
            <p:ph idx="1"/>
          </p:nvPr>
        </p:nvSpPr>
        <p:spPr/>
        <p:txBody>
          <a:bodyPr/>
          <a:lstStyle/>
          <a:p>
            <a:endParaRPr lang="en-US" dirty="0" smtClean="0"/>
          </a:p>
          <a:p>
            <a:endParaRPr lang="en-US" dirty="0"/>
          </a:p>
        </p:txBody>
      </p:sp>
    </p:spTree>
    <p:extLst>
      <p:ext uri="{BB962C8B-B14F-4D97-AF65-F5344CB8AC3E}">
        <p14:creationId xmlns:p14="http://schemas.microsoft.com/office/powerpoint/2010/main" val="2337347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lvl="0" algn="ctr" defTabSz="457200">
              <a:lnSpc>
                <a:spcPct val="115000"/>
              </a:lnSpc>
              <a:spcBef>
                <a:spcPts val="0"/>
              </a:spcBef>
            </a:pPr>
            <a:r>
              <a:rPr lang="en-US" sz="20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This Rezoning Plan offers nothing to the poor community of East Harlem but a continued increase of displacement pressure with an economy of shrinking housing opportunities.</a:t>
            </a:r>
            <a:endParaRPr lang="en-US" sz="2000" dirty="0">
              <a:latin typeface="Franklin Gothic Medium" panose="020B0603020102020204" pitchFamily="34" charset="0"/>
            </a:endParaRPr>
          </a:p>
        </p:txBody>
      </p:sp>
      <p:pic>
        <p:nvPicPr>
          <p:cNvPr id="5" name="Content Placeholder 4" descr="EHNP_FINAL_FINAL_TOPRINT.pdf - Adobe Acrobat Reader DC"/>
          <p:cNvPicPr>
            <a:picLocks noGrp="1" noChangeAspect="1"/>
          </p:cNvPicPr>
          <p:nvPr>
            <p:ph idx="1"/>
          </p:nvPr>
        </p:nvPicPr>
        <p:blipFill rotWithShape="1">
          <a:blip r:embed="rId2">
            <a:extLst>
              <a:ext uri="{28A0092B-C50C-407E-A947-70E740481C1C}">
                <a14:useLocalDpi xmlns:a14="http://schemas.microsoft.com/office/drawing/2010/main" val="0"/>
              </a:ext>
            </a:extLst>
          </a:blip>
          <a:srcRect l="10461" t="22866" r="24718" b="12562"/>
          <a:stretch/>
        </p:blipFill>
        <p:spPr>
          <a:xfrm>
            <a:off x="471488" y="2254255"/>
            <a:ext cx="5915025" cy="5947210"/>
          </a:xfrm>
          <a:prstGeom prst="rect">
            <a:avLst/>
          </a:prstGeom>
        </p:spPr>
      </p:pic>
    </p:spTree>
    <p:extLst>
      <p:ext uri="{BB962C8B-B14F-4D97-AF65-F5344CB8AC3E}">
        <p14:creationId xmlns:p14="http://schemas.microsoft.com/office/powerpoint/2010/main" val="1060418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1488" y="486837"/>
            <a:ext cx="5915025" cy="7797191"/>
          </a:xfrm>
        </p:spPr>
        <p:txBody>
          <a:bodyPr>
            <a:noAutofit/>
          </a:bodyPr>
          <a:lstStyle/>
          <a:p>
            <a:pPr algn="ctr"/>
            <a:r>
              <a:rPr lang="en-US" sz="48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Our elected officials have revealed themselves as powerless against the Real Estate lobby of New York, for it is only big developers who will ultimately benefit from the rezoning proposal. </a:t>
            </a:r>
            <a:endParaRPr lang="en-US" sz="4800" dirty="0">
              <a:latin typeface="Franklin Gothic Medium" panose="020B0603020102020204" pitchFamily="34" charset="0"/>
              <a:cs typeface="Times New Roman" panose="02020603050405020304" pitchFamily="18" charset="0"/>
            </a:endParaRPr>
          </a:p>
        </p:txBody>
      </p:sp>
    </p:spTree>
    <p:extLst>
      <p:ext uri="{BB962C8B-B14F-4D97-AF65-F5344CB8AC3E}">
        <p14:creationId xmlns:p14="http://schemas.microsoft.com/office/powerpoint/2010/main" val="1620443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1488" y="486838"/>
            <a:ext cx="5915025" cy="8122590"/>
          </a:xfrm>
        </p:spPr>
        <p:txBody>
          <a:bodyPr>
            <a:normAutofit fontScale="90000"/>
          </a:bodyPr>
          <a:lstStyle/>
          <a:p>
            <a:pPr algn="ctr"/>
            <a:r>
              <a:rPr lang="en-US"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We are now witnessing a city proposal administrated by planners and real estate speculators who are intent on building tall luxury buildings and displacing low income families from East Harlem. It is time for this madness to be stopped in its tracks.  Where are the poor folks of East Harlem expected to go? This issue requires a new paradigm for our city’s housing policy, one that offers more than a misguided attempt to manipulate the price of poor people’s housing by flooding the market with richer peoples’ housing.</a:t>
            </a:r>
            <a:r>
              <a:rPr lang="en-US" sz="2800" dirty="0">
                <a:latin typeface="Franklin Gothic Medium" panose="020B0603020102020204" pitchFamily="34" charset="0"/>
                <a:ea typeface="Calibri" panose="020F0502020204030204" pitchFamily="34" charset="0"/>
                <a:cs typeface="Times New Roman" panose="02020603050405020304" pitchFamily="18" charset="0"/>
              </a:rPr>
              <a:t/>
            </a:r>
            <a:br>
              <a:rPr lang="en-US" sz="2800" dirty="0">
                <a:latin typeface="Franklin Gothic Medium" panose="020B0603020102020204" pitchFamily="34" charset="0"/>
                <a:ea typeface="Calibri" panose="020F0502020204030204" pitchFamily="34" charset="0"/>
                <a:cs typeface="Times New Roman" panose="02020603050405020304" pitchFamily="18" charset="0"/>
              </a:rPr>
            </a:br>
            <a:endParaRPr lang="en-US" dirty="0">
              <a:latin typeface="Franklin Gothic Medium" panose="020B0603020102020204" pitchFamily="34" charset="0"/>
            </a:endParaRPr>
          </a:p>
        </p:txBody>
      </p:sp>
    </p:spTree>
    <p:extLst>
      <p:ext uri="{BB962C8B-B14F-4D97-AF65-F5344CB8AC3E}">
        <p14:creationId xmlns:p14="http://schemas.microsoft.com/office/powerpoint/2010/main" val="1968625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ity Agency Reveals East Harlem Rezoning Plan - Harlem, NY Patch - Google Chrome"/>
          <p:cNvPicPr>
            <a:picLocks noChangeAspect="1"/>
          </p:cNvPicPr>
          <p:nvPr/>
        </p:nvPicPr>
        <p:blipFill rotWithShape="1">
          <a:blip r:embed="rId2">
            <a:extLst>
              <a:ext uri="{28A0092B-C50C-407E-A947-70E740481C1C}">
                <a14:useLocalDpi xmlns:a14="http://schemas.microsoft.com/office/drawing/2010/main" val="0"/>
              </a:ext>
            </a:extLst>
          </a:blip>
          <a:srcRect l="3200" t="52075" b="11292"/>
          <a:stretch/>
        </p:blipFill>
        <p:spPr>
          <a:xfrm>
            <a:off x="109728" y="979714"/>
            <a:ext cx="6638544" cy="7326086"/>
          </a:xfrm>
          <a:prstGeom prst="rect">
            <a:avLst/>
          </a:prstGeom>
        </p:spPr>
      </p:pic>
    </p:spTree>
    <p:extLst>
      <p:ext uri="{BB962C8B-B14F-4D97-AF65-F5344CB8AC3E}">
        <p14:creationId xmlns:p14="http://schemas.microsoft.com/office/powerpoint/2010/main" val="3266875462"/>
      </p:ext>
    </p:extLst>
  </p:cSld>
  <p:clrMapOvr>
    <a:masterClrMapping/>
  </p:clrMapOvr>
  <mc:AlternateContent xmlns:mc="http://schemas.openxmlformats.org/markup-compatibility/2006" xmlns:p14="http://schemas.microsoft.com/office/powerpoint/2010/main">
    <mc:Choice Requires="p14">
      <p:transition spd="slow" p14:dur="4000" advClick="0" advTm="4000">
        <p:cover/>
      </p:transition>
    </mc:Choice>
    <mc:Fallback xmlns="">
      <p:transition spd="slow" advClick="0" advTm="4000">
        <p:cover/>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n Melissa Mark-Viverito help East Harlem balance development and affordability? | am New York - Google Chrome"/>
          <p:cNvPicPr>
            <a:picLocks noChangeAspect="1"/>
          </p:cNvPicPr>
          <p:nvPr/>
        </p:nvPicPr>
        <p:blipFill rotWithShape="1">
          <a:blip r:embed="rId2">
            <a:extLst>
              <a:ext uri="{28A0092B-C50C-407E-A947-70E740481C1C}">
                <a14:useLocalDpi xmlns:a14="http://schemas.microsoft.com/office/drawing/2010/main" val="0"/>
              </a:ext>
            </a:extLst>
          </a:blip>
          <a:srcRect t="8262" b="19008"/>
          <a:stretch/>
        </p:blipFill>
        <p:spPr>
          <a:xfrm>
            <a:off x="0" y="1077686"/>
            <a:ext cx="6858000" cy="6912427"/>
          </a:xfrm>
          <a:prstGeom prst="rect">
            <a:avLst/>
          </a:prstGeom>
        </p:spPr>
      </p:pic>
      <p:sp>
        <p:nvSpPr>
          <p:cNvPr id="3" name="Title 2"/>
          <p:cNvSpPr>
            <a:spLocks noGrp="1"/>
          </p:cNvSpPr>
          <p:nvPr>
            <p:ph type="title"/>
          </p:nvPr>
        </p:nvSpPr>
        <p:spPr>
          <a:xfrm>
            <a:off x="471488" y="283029"/>
            <a:ext cx="5915025" cy="794658"/>
          </a:xfrm>
        </p:spPr>
        <p:txBody>
          <a:bodyPr/>
          <a:lstStyle/>
          <a:p>
            <a:pPr algn="ctr"/>
            <a:r>
              <a:rPr lang="en-US" b="1" dirty="0" smtClean="0"/>
              <a:t>Recent Newspapers proclaim…</a:t>
            </a:r>
            <a:endParaRPr lang="en-US" b="1" dirty="0"/>
          </a:p>
        </p:txBody>
      </p:sp>
      <p:sp>
        <p:nvSpPr>
          <p:cNvPr id="4" name="Content Placeholder 3"/>
          <p:cNvSpPr>
            <a:spLocks noGrp="1"/>
          </p:cNvSpPr>
          <p:nvPr>
            <p:ph idx="1"/>
          </p:nvPr>
        </p:nvSpPr>
        <p:spPr>
          <a:xfrm>
            <a:off x="471488" y="8273142"/>
            <a:ext cx="5915025" cy="587829"/>
          </a:xfrm>
        </p:spPr>
        <p:txBody>
          <a:bodyPr>
            <a:normAutofit/>
          </a:bodyPr>
          <a:lstStyle/>
          <a:p>
            <a:r>
              <a:rPr lang="en-US" sz="1800" b="1" dirty="0" smtClean="0"/>
              <a:t>Can she balance the real need for real affordable housing?</a:t>
            </a:r>
            <a:endParaRPr lang="en-US" sz="1800" b="1" dirty="0"/>
          </a:p>
        </p:txBody>
      </p:sp>
    </p:spTree>
    <p:extLst>
      <p:ext uri="{BB962C8B-B14F-4D97-AF65-F5344CB8AC3E}">
        <p14:creationId xmlns:p14="http://schemas.microsoft.com/office/powerpoint/2010/main" val="1518601726"/>
      </p:ext>
    </p:extLst>
  </p:cSld>
  <p:clrMapOvr>
    <a:masterClrMapping/>
  </p:clrMapOvr>
  <mc:AlternateContent xmlns:mc="http://schemas.openxmlformats.org/markup-compatibility/2006" xmlns:p14="http://schemas.microsoft.com/office/powerpoint/2010/main">
    <mc:Choice Requires="p14">
      <p:transition spd="slow" p14:dur="4000" advClick="0" advTm="4000">
        <p:cover/>
      </p:transition>
    </mc:Choice>
    <mc:Fallback xmlns="">
      <p:transition spd="slow" advClick="0" advTm="4000">
        <p:cover/>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t everyone likes East Harlem’s rezoning plan | «ny.24telegraph.com» - Google Chrome"/>
          <p:cNvPicPr>
            <a:picLocks noChangeAspect="1"/>
          </p:cNvPicPr>
          <p:nvPr/>
        </p:nvPicPr>
        <p:blipFill rotWithShape="1">
          <a:blip r:embed="rId2">
            <a:extLst>
              <a:ext uri="{28A0092B-C50C-407E-A947-70E740481C1C}">
                <a14:useLocalDpi xmlns:a14="http://schemas.microsoft.com/office/drawing/2010/main" val="0"/>
              </a:ext>
            </a:extLst>
          </a:blip>
          <a:srcRect l="-16" t="17167" r="36267" b="-1382"/>
          <a:stretch/>
        </p:blipFill>
        <p:spPr>
          <a:xfrm>
            <a:off x="126609" y="1308296"/>
            <a:ext cx="6541477" cy="6752492"/>
          </a:xfrm>
          <a:prstGeom prst="rect">
            <a:avLst/>
          </a:prstGeom>
        </p:spPr>
      </p:pic>
      <p:sp>
        <p:nvSpPr>
          <p:cNvPr id="5" name="Title 4"/>
          <p:cNvSpPr>
            <a:spLocks noGrp="1"/>
          </p:cNvSpPr>
          <p:nvPr>
            <p:ph type="title"/>
          </p:nvPr>
        </p:nvSpPr>
        <p:spPr>
          <a:xfrm>
            <a:off x="471488" y="486839"/>
            <a:ext cx="5915025" cy="743248"/>
          </a:xfrm>
        </p:spPr>
        <p:txBody>
          <a:bodyPr>
            <a:normAutofit/>
          </a:bodyPr>
          <a:lstStyle/>
          <a:p>
            <a:pPr algn="ctr"/>
            <a:r>
              <a:rPr lang="en-US" sz="2400" b="1" dirty="0" smtClean="0"/>
              <a:t>This plan does nothing for poor residents.</a:t>
            </a:r>
            <a:endParaRPr lang="en-US" sz="2400" b="1" dirty="0"/>
          </a:p>
        </p:txBody>
      </p:sp>
    </p:spTree>
    <p:extLst>
      <p:ext uri="{BB962C8B-B14F-4D97-AF65-F5344CB8AC3E}">
        <p14:creationId xmlns:p14="http://schemas.microsoft.com/office/powerpoint/2010/main" val="2436190388"/>
      </p:ext>
    </p:extLst>
  </p:cSld>
  <p:clrMapOvr>
    <a:masterClrMapping/>
  </p:clrMapOvr>
  <p:transition spd="med" advClick="0" advTm="4000">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trification and Displacement in Harlem: How the Harlem Community Lost Its Voice en Route to Progress by Marie Gørrild, Sharon Obialo, Nienke Venema | Humanity in Action - Google Chrome"/>
          <p:cNvPicPr>
            <a:picLocks noChangeAspect="1"/>
          </p:cNvPicPr>
          <p:nvPr/>
        </p:nvPicPr>
        <p:blipFill rotWithShape="1">
          <a:blip r:embed="rId2">
            <a:extLst>
              <a:ext uri="{28A0092B-C50C-407E-A947-70E740481C1C}">
                <a14:useLocalDpi xmlns:a14="http://schemas.microsoft.com/office/drawing/2010/main" val="0"/>
              </a:ext>
            </a:extLst>
          </a:blip>
          <a:srcRect l="12532" t="9485" r="11560" b="-3370"/>
          <a:stretch/>
        </p:blipFill>
        <p:spPr>
          <a:xfrm>
            <a:off x="211015" y="1167618"/>
            <a:ext cx="6471139" cy="7976382"/>
          </a:xfrm>
          <a:prstGeom prst="rect">
            <a:avLst/>
          </a:prstGeom>
        </p:spPr>
      </p:pic>
      <p:sp>
        <p:nvSpPr>
          <p:cNvPr id="3" name="Title 2"/>
          <p:cNvSpPr>
            <a:spLocks noGrp="1"/>
          </p:cNvSpPr>
          <p:nvPr>
            <p:ph type="title"/>
          </p:nvPr>
        </p:nvSpPr>
        <p:spPr>
          <a:xfrm>
            <a:off x="471488" y="304800"/>
            <a:ext cx="5915025" cy="664029"/>
          </a:xfrm>
        </p:spPr>
        <p:txBody>
          <a:bodyPr>
            <a:normAutofit/>
          </a:bodyPr>
          <a:lstStyle/>
          <a:p>
            <a:pPr algn="ctr"/>
            <a:r>
              <a:rPr lang="en-US" sz="2400" b="1" dirty="0" smtClean="0"/>
              <a:t>We lose real affordable housing with this plan!</a:t>
            </a:r>
            <a:endParaRPr lang="en-US" sz="2400" b="1" dirty="0"/>
          </a:p>
        </p:txBody>
      </p:sp>
    </p:spTree>
    <p:extLst>
      <p:ext uri="{BB962C8B-B14F-4D97-AF65-F5344CB8AC3E}">
        <p14:creationId xmlns:p14="http://schemas.microsoft.com/office/powerpoint/2010/main" val="1560281259"/>
      </p:ext>
    </p:extLst>
  </p:cSld>
  <p:clrMapOvr>
    <a:masterClrMapping/>
  </p:clrMapOvr>
  <p:transition spd="slow" advClick="0" advTm="4000">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488" y="506437"/>
            <a:ext cx="5915025" cy="7729514"/>
          </a:xfrm>
        </p:spPr>
        <p:txBody>
          <a:bodyPr/>
          <a:lstStyle/>
          <a:p>
            <a:pPr marL="0" indent="0" algn="ctr">
              <a:buNone/>
            </a:pPr>
            <a:r>
              <a:rPr lang="en-US" sz="4400" dirty="0" smtClean="0">
                <a:latin typeface="Franklin Gothic Medium" panose="020B0603020102020204" pitchFamily="34" charset="0"/>
              </a:rPr>
              <a:t>We </a:t>
            </a:r>
            <a:r>
              <a:rPr lang="en-US" sz="4400" dirty="0">
                <a:latin typeface="Franklin Gothic Medium" panose="020B0603020102020204" pitchFamily="34" charset="0"/>
              </a:rPr>
              <a:t>now see the results:  more than 17,000 residential dwelling units have been developed, all in buildings that are now allowed to reach 12 stories rather than the pre-2003 height limitation of five stories. </a:t>
            </a:r>
          </a:p>
          <a:p>
            <a:pPr algn="ctr"/>
            <a:endParaRPr lang="en-US" dirty="0"/>
          </a:p>
        </p:txBody>
      </p:sp>
    </p:spTree>
    <p:extLst>
      <p:ext uri="{BB962C8B-B14F-4D97-AF65-F5344CB8AC3E}">
        <p14:creationId xmlns:p14="http://schemas.microsoft.com/office/powerpoint/2010/main" val="35289468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verito walks fine line on East Harlem rezoning – NYC Biz News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6858000" cy="7445829"/>
          </a:xfrm>
          <a:prstGeom prst="rect">
            <a:avLst/>
          </a:prstGeom>
        </p:spPr>
      </p:pic>
      <p:sp>
        <p:nvSpPr>
          <p:cNvPr id="3" name="Title 2"/>
          <p:cNvSpPr>
            <a:spLocks noGrp="1"/>
          </p:cNvSpPr>
          <p:nvPr>
            <p:ph type="title"/>
          </p:nvPr>
        </p:nvSpPr>
        <p:spPr>
          <a:xfrm>
            <a:off x="471488" y="283030"/>
            <a:ext cx="5915025" cy="587828"/>
          </a:xfrm>
        </p:spPr>
        <p:txBody>
          <a:bodyPr>
            <a:normAutofit/>
          </a:bodyPr>
          <a:lstStyle/>
          <a:p>
            <a:pPr algn="ctr"/>
            <a:r>
              <a:rPr lang="en-US" b="1" dirty="0" smtClean="0"/>
              <a:t>The whole City is watching!</a:t>
            </a:r>
            <a:endParaRPr lang="en-US" b="1" dirty="0"/>
          </a:p>
        </p:txBody>
      </p:sp>
    </p:spTree>
    <p:extLst>
      <p:ext uri="{BB962C8B-B14F-4D97-AF65-F5344CB8AC3E}">
        <p14:creationId xmlns:p14="http://schemas.microsoft.com/office/powerpoint/2010/main" val="4003696988"/>
      </p:ext>
    </p:extLst>
  </p:cSld>
  <p:clrMapOvr>
    <a:masterClrMapping/>
  </p:clrMapOvr>
  <p:transition spd="slow" advClick="0" advTm="4000">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 Blasio's Controversial Zoning Plan Stretches Definition Of &quot;Affordable&quot;: Gothamist - Google Chrome"/>
          <p:cNvPicPr>
            <a:picLocks noChangeAspect="1"/>
          </p:cNvPicPr>
          <p:nvPr/>
        </p:nvPicPr>
        <p:blipFill rotWithShape="1">
          <a:blip r:embed="rId2">
            <a:extLst>
              <a:ext uri="{28A0092B-C50C-407E-A947-70E740481C1C}">
                <a14:useLocalDpi xmlns:a14="http://schemas.microsoft.com/office/drawing/2010/main" val="0"/>
              </a:ext>
            </a:extLst>
          </a:blip>
          <a:srcRect l="349" t="35293" r="11343" b="-957"/>
          <a:stretch/>
        </p:blipFill>
        <p:spPr>
          <a:xfrm>
            <a:off x="400930" y="849087"/>
            <a:ext cx="6056141" cy="6890656"/>
          </a:xfrm>
          <a:prstGeom prst="rect">
            <a:avLst/>
          </a:prstGeom>
        </p:spPr>
      </p:pic>
    </p:spTree>
    <p:extLst>
      <p:ext uri="{BB962C8B-B14F-4D97-AF65-F5344CB8AC3E}">
        <p14:creationId xmlns:p14="http://schemas.microsoft.com/office/powerpoint/2010/main" val="1622177068"/>
      </p:ext>
    </p:extLst>
  </p:cSld>
  <p:clrMapOvr>
    <a:masterClrMapping/>
  </p:clrMapOvr>
  <mc:AlternateContent xmlns:mc="http://schemas.openxmlformats.org/markup-compatibility/2006" xmlns:p14="http://schemas.microsoft.com/office/powerpoint/2010/main">
    <mc:Choice Requires="p14">
      <p:transition spd="slow" p14:dur="1500" advClick="0" advTm="4000">
        <p:split orient="vert"/>
      </p:transition>
    </mc:Choice>
    <mc:Fallback xmlns="">
      <p:transition spd="slow" advClick="0" advTm="4000">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4500" y="3251639"/>
            <a:ext cx="3429000" cy="410882"/>
          </a:xfrm>
          <a:prstGeom prst="rect">
            <a:avLst/>
          </a:prstGeom>
        </p:spPr>
        <p:txBody>
          <a:bodyPr>
            <a:spAutoFit/>
          </a:bodyPr>
          <a:lstStyle/>
          <a:p>
            <a:pPr>
              <a:lnSpc>
                <a:spcPct val="115000"/>
              </a:lnSpc>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2"/>
          <p:cNvSpPr>
            <a:spLocks noGrp="1"/>
          </p:cNvSpPr>
          <p:nvPr>
            <p:ph type="title"/>
          </p:nvPr>
        </p:nvSpPr>
        <p:spPr>
          <a:xfrm>
            <a:off x="471488" y="486838"/>
            <a:ext cx="5915025" cy="8192928"/>
          </a:xfrm>
        </p:spPr>
        <p:txBody>
          <a:bodyPr>
            <a:normAutofit/>
          </a:bodyPr>
          <a:lstStyle/>
          <a:p>
            <a:pPr algn="ctr"/>
            <a:r>
              <a:rPr lang="en-US" sz="44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Join El Barrio Unite and sign the community Petition to Stop the Rezoning of East Harlem.  You can access the Petition to sign at: </a:t>
            </a:r>
            <a:r>
              <a:rPr lang="en-US" sz="4400" u="sng" dirty="0">
                <a:solidFill>
                  <a:srgbClr val="0000FF"/>
                </a:solidFill>
                <a:latin typeface="Franklin Gothic Medium" panose="020B0603020102020204" pitchFamily="34" charset="0"/>
                <a:ea typeface="Calibri" panose="020F0502020204030204" pitchFamily="34" charset="0"/>
                <a:cs typeface="Times New Roman" panose="02020603050405020304" pitchFamily="18" charset="0"/>
                <a:hlinkClick r:id="rId2"/>
              </a:rPr>
              <a:t>http://www.elbarriounite.org/el-barrio-unite/petition-to-stop-the-rezoning-of-east-harlem/</a:t>
            </a:r>
            <a:r>
              <a:rPr lang="en-US" sz="2800" dirty="0">
                <a:latin typeface="Franklin Gothic Medium" panose="020B0603020102020204" pitchFamily="34" charset="0"/>
                <a:ea typeface="Calibri" panose="020F0502020204030204" pitchFamily="34" charset="0"/>
                <a:cs typeface="Times New Roman" panose="02020603050405020304" pitchFamily="18" charset="0"/>
              </a:rPr>
              <a:t/>
            </a:r>
            <a:br>
              <a:rPr lang="en-US" sz="2800" dirty="0">
                <a:latin typeface="Franklin Gothic Medium" panose="020B0603020102020204" pitchFamily="34" charset="0"/>
                <a:ea typeface="Calibri" panose="020F0502020204030204" pitchFamily="34" charset="0"/>
                <a:cs typeface="Times New Roman" panose="02020603050405020304" pitchFamily="18" charset="0"/>
              </a:rPr>
            </a:br>
            <a:endParaRPr lang="en-US" dirty="0">
              <a:latin typeface="Franklin Gothic Medium" panose="020B0603020102020204" pitchFamily="34" charset="0"/>
            </a:endParaRPr>
          </a:p>
        </p:txBody>
      </p:sp>
    </p:spTree>
    <p:extLst>
      <p:ext uri="{BB962C8B-B14F-4D97-AF65-F5344CB8AC3E}">
        <p14:creationId xmlns:p14="http://schemas.microsoft.com/office/powerpoint/2010/main" val="1592871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15686" y="486838"/>
            <a:ext cx="6291943" cy="1767417"/>
          </a:xfrm>
        </p:spPr>
        <p:txBody>
          <a:bodyPr/>
          <a:lstStyle/>
          <a:p>
            <a:pPr algn="ctr"/>
            <a:r>
              <a:rPr lang="en-US" sz="4000" b="1" dirty="0" smtClean="0">
                <a:latin typeface="Franklin Gothic Medium" panose="020B0603020102020204" pitchFamily="34" charset="0"/>
              </a:rPr>
              <a:t>Kindly Support our Action-</a:t>
            </a:r>
            <a:br>
              <a:rPr lang="en-US" sz="4000" b="1" dirty="0" smtClean="0">
                <a:latin typeface="Franklin Gothic Medium" panose="020B0603020102020204" pitchFamily="34" charset="0"/>
              </a:rPr>
            </a:br>
            <a:r>
              <a:rPr lang="en-US" sz="3200" dirty="0" smtClean="0">
                <a:latin typeface="Franklin Gothic Medium" panose="020B0603020102020204" pitchFamily="34" charset="0"/>
              </a:rPr>
              <a:t>Sign our Petition Opposing Rezoning!</a:t>
            </a:r>
            <a:endParaRPr lang="en-US" sz="3200" dirty="0">
              <a:latin typeface="Franklin Gothic Medium" panose="020B0603020102020204" pitchFamily="34" charset="0"/>
            </a:endParaRP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2242457"/>
            <a:ext cx="5998029" cy="6400799"/>
          </a:xfrm>
        </p:spPr>
      </p:pic>
    </p:spTree>
    <p:extLst>
      <p:ext uri="{BB962C8B-B14F-4D97-AF65-F5344CB8AC3E}">
        <p14:creationId xmlns:p14="http://schemas.microsoft.com/office/powerpoint/2010/main" val="761512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8" y="486838"/>
            <a:ext cx="5915025" cy="1222219"/>
          </a:xfrm>
        </p:spPr>
        <p:txBody>
          <a:bodyPr>
            <a:normAutofit fontScale="90000"/>
          </a:bodyPr>
          <a:lstStyle/>
          <a:p>
            <a:r>
              <a:rPr lang="en-US" sz="4800" dirty="0" smtClean="0">
                <a:latin typeface="Franklin Gothic Medium" panose="020B0603020102020204" pitchFamily="34" charset="0"/>
              </a:rPr>
              <a:t>December 15, 2016 </a:t>
            </a:r>
            <a:r>
              <a:rPr lang="en-US" dirty="0" smtClean="0">
                <a:latin typeface="Franklin Gothic Medium" panose="020B0603020102020204" pitchFamily="34" charset="0"/>
              </a:rPr>
              <a:t/>
            </a:r>
            <a:br>
              <a:rPr lang="en-US" dirty="0" smtClean="0">
                <a:latin typeface="Franklin Gothic Medium" panose="020B0603020102020204" pitchFamily="34" charset="0"/>
              </a:rPr>
            </a:br>
            <a:r>
              <a:rPr lang="en-US" sz="2700" dirty="0" smtClean="0">
                <a:latin typeface="Franklin Gothic Medium" panose="020B0603020102020204" pitchFamily="34" charset="0"/>
              </a:rPr>
              <a:t>We hope to see you attend the sessions! </a:t>
            </a:r>
            <a:endParaRPr lang="en-US" sz="2700" dirty="0">
              <a:latin typeface="Franklin Gothic Medium" panose="020B0603020102020204" pitchFamily="34" charset="0"/>
            </a:endParaRPr>
          </a:p>
        </p:txBody>
      </p:sp>
      <p:sp>
        <p:nvSpPr>
          <p:cNvPr id="3" name="Content Placeholder 2"/>
          <p:cNvSpPr>
            <a:spLocks noGrp="1"/>
          </p:cNvSpPr>
          <p:nvPr>
            <p:ph idx="1"/>
          </p:nvPr>
        </p:nvSpPr>
        <p:spPr>
          <a:xfrm>
            <a:off x="471488" y="1905000"/>
            <a:ext cx="5915025" cy="6330951"/>
          </a:xfrm>
        </p:spPr>
        <p:txBody>
          <a:bodyPr/>
          <a:lstStyle/>
          <a:p>
            <a:pPr fontAlgn="base"/>
            <a:r>
              <a:rPr lang="en-US" dirty="0">
                <a:latin typeface="Franklin Gothic Medium" panose="020B0603020102020204" pitchFamily="34" charset="0"/>
              </a:rPr>
              <a:t> </a:t>
            </a:r>
            <a:r>
              <a:rPr lang="en-US" sz="2800" u="sng" dirty="0">
                <a:latin typeface="Franklin Gothic Medium" panose="020B0603020102020204" pitchFamily="34" charset="0"/>
              </a:rPr>
              <a:t>East Harlem Rezoning</a:t>
            </a:r>
          </a:p>
          <a:p>
            <a:pPr fontAlgn="base"/>
            <a:r>
              <a:rPr lang="en-US" sz="2800" dirty="0">
                <a:latin typeface="Franklin Gothic Medium" panose="020B0603020102020204" pitchFamily="34" charset="0"/>
              </a:rPr>
              <a:t>The NYC Department of City Planning (DCP) will hold a public scoping meeting related to the proposed East Harlem Rezoning on Thursday, December 15, 2016, Two Sessions – 2:00 p.m. and 6:00 p.m. at the Silberman School of Social Work Building, located at 2180 Third Avenue, NY, NY 10035. </a:t>
            </a:r>
            <a:endParaRPr lang="en-US" sz="2800" dirty="0" smtClean="0">
              <a:latin typeface="Franklin Gothic Medium" panose="020B0603020102020204" pitchFamily="34" charset="0"/>
            </a:endParaRPr>
          </a:p>
          <a:p>
            <a:pPr fontAlgn="base"/>
            <a:r>
              <a:rPr lang="en-US" sz="2800" u="sng" dirty="0" smtClean="0">
                <a:latin typeface="Franklin Gothic Medium" panose="020B0603020102020204" pitchFamily="34" charset="0"/>
              </a:rPr>
              <a:t>Written </a:t>
            </a:r>
            <a:r>
              <a:rPr lang="en-US" sz="2800" u="sng" dirty="0">
                <a:latin typeface="Franklin Gothic Medium" panose="020B0603020102020204" pitchFamily="34" charset="0"/>
              </a:rPr>
              <a:t>comments </a:t>
            </a:r>
            <a:r>
              <a:rPr lang="en-US" sz="2800" dirty="0">
                <a:latin typeface="Franklin Gothic Medium" panose="020B0603020102020204" pitchFamily="34" charset="0"/>
              </a:rPr>
              <a:t>on the Draft Scope of Work </a:t>
            </a:r>
            <a:r>
              <a:rPr lang="en-US" sz="2800" u="sng" dirty="0">
                <a:latin typeface="Franklin Gothic Medium" panose="020B0603020102020204" pitchFamily="34" charset="0"/>
              </a:rPr>
              <a:t>will be accepted </a:t>
            </a:r>
            <a:r>
              <a:rPr lang="en-US" sz="2800" dirty="0">
                <a:latin typeface="Franklin Gothic Medium" panose="020B0603020102020204" pitchFamily="34" charset="0"/>
              </a:rPr>
              <a:t>by DCP until close of business on Wednesday, January 4, 2017.</a:t>
            </a:r>
          </a:p>
          <a:p>
            <a:endParaRPr lang="en-US" dirty="0">
              <a:latin typeface="Franklin Gothic Medium" panose="020B0603020102020204" pitchFamily="34" charset="0"/>
            </a:endParaRPr>
          </a:p>
        </p:txBody>
      </p:sp>
    </p:spTree>
    <p:extLst>
      <p:ext uri="{BB962C8B-B14F-4D97-AF65-F5344CB8AC3E}">
        <p14:creationId xmlns:p14="http://schemas.microsoft.com/office/powerpoint/2010/main" val="22056128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1673" y="6348129"/>
            <a:ext cx="5377542" cy="2322174"/>
          </a:xfrm>
          <a:prstGeom prst="rect">
            <a:avLst/>
          </a:prstGeom>
        </p:spPr>
        <p:txBody>
          <a:bodyPr wrap="square">
            <a:spAutoFit/>
          </a:bodyPr>
          <a:lstStyle/>
          <a:p>
            <a:pPr algn="ctr">
              <a:lnSpc>
                <a:spcPct val="115000"/>
              </a:lnSpc>
            </a:pPr>
            <a:r>
              <a:rPr lang="en-US"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PowerPoint: Gemel DeShazo and Roger Hernandez Jr. </a:t>
            </a:r>
          </a:p>
          <a:p>
            <a:pPr algn="ctr">
              <a:lnSpc>
                <a:spcPct val="115000"/>
              </a:lnSpc>
            </a:pPr>
            <a:r>
              <a:rPr lang="en-US"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December </a:t>
            </a:r>
            <a:r>
              <a:rPr lang="en-US" dirty="0" smtClean="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10</a:t>
            </a:r>
            <a:r>
              <a:rPr lang="en-US" dirty="0" smtClean="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 </a:t>
            </a:r>
            <a:r>
              <a:rPr lang="en-US"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2016</a:t>
            </a:r>
          </a:p>
          <a:p>
            <a:pPr algn="ctr">
              <a:lnSpc>
                <a:spcPct val="115000"/>
              </a:lnSpc>
            </a:pPr>
            <a:r>
              <a:rPr lang="en-US" sz="1400" dirty="0">
                <a:solidFill>
                  <a:srgbClr val="000000"/>
                </a:solidFill>
                <a:latin typeface="Franklin Gothic Medium" panose="020B0603020102020204" pitchFamily="34" charset="0"/>
                <a:ea typeface="Calibri" panose="020F0502020204030204" pitchFamily="34" charset="0"/>
                <a:cs typeface="Times New Roman" panose="02020603050405020304" pitchFamily="18" charset="0"/>
              </a:rPr>
              <a:t>El Barrio Unite</a:t>
            </a:r>
          </a:p>
          <a:p>
            <a:pPr algn="ctr">
              <a:lnSpc>
                <a:spcPct val="115000"/>
              </a:lnSpc>
            </a:pPr>
            <a:r>
              <a:rPr lang="en-US" sz="1400" dirty="0">
                <a:solidFill>
                  <a:srgbClr val="000000"/>
                </a:solidFill>
                <a:latin typeface="Franklin Gothic Medium" panose="020B0603020102020204" pitchFamily="34" charset="0"/>
                <a:ea typeface="Calibri" panose="020F0502020204030204" pitchFamily="34" charset="0"/>
                <a:cs typeface="Times New Roman" panose="02020603050405020304" pitchFamily="18" charset="0"/>
              </a:rPr>
              <a:t>18 East 116</a:t>
            </a:r>
            <a:r>
              <a:rPr lang="en-US" sz="1400" baseline="30000" dirty="0">
                <a:solidFill>
                  <a:srgbClr val="000000"/>
                </a:solidFill>
                <a:latin typeface="Franklin Gothic Medium" panose="020B0603020102020204" pitchFamily="34" charset="0"/>
                <a:ea typeface="Calibri" panose="020F0502020204030204" pitchFamily="34" charset="0"/>
                <a:cs typeface="Times New Roman" panose="02020603050405020304" pitchFamily="18" charset="0"/>
              </a:rPr>
              <a:t>th</a:t>
            </a:r>
            <a:r>
              <a:rPr lang="en-US" sz="1400" dirty="0">
                <a:solidFill>
                  <a:srgbClr val="000000"/>
                </a:solidFill>
                <a:latin typeface="Franklin Gothic Medium" panose="020B0603020102020204" pitchFamily="34" charset="0"/>
                <a:ea typeface="Calibri" panose="020F0502020204030204" pitchFamily="34" charset="0"/>
                <a:cs typeface="Times New Roman" panose="02020603050405020304" pitchFamily="18" charset="0"/>
              </a:rPr>
              <a:t> Street, 2R</a:t>
            </a:r>
          </a:p>
          <a:p>
            <a:pPr algn="ctr">
              <a:lnSpc>
                <a:spcPct val="115000"/>
              </a:lnSpc>
            </a:pPr>
            <a:r>
              <a:rPr lang="en-US" sz="1400" dirty="0">
                <a:solidFill>
                  <a:srgbClr val="000000"/>
                </a:solidFill>
                <a:latin typeface="Franklin Gothic Medium" panose="020B0603020102020204" pitchFamily="34" charset="0"/>
                <a:ea typeface="Calibri" panose="020F0502020204030204" pitchFamily="34" charset="0"/>
                <a:cs typeface="Times New Roman" panose="02020603050405020304" pitchFamily="18" charset="0"/>
              </a:rPr>
              <a:t>NYC, NY 10029</a:t>
            </a:r>
          </a:p>
          <a:p>
            <a:pPr algn="ctr">
              <a:lnSpc>
                <a:spcPct val="115000"/>
              </a:lnSpc>
            </a:pPr>
            <a:r>
              <a:rPr lang="en-US" sz="1400" dirty="0">
                <a:solidFill>
                  <a:srgbClr val="000000"/>
                </a:solidFill>
                <a:latin typeface="Franklin Gothic Medium" panose="020B0603020102020204" pitchFamily="34" charset="0"/>
                <a:ea typeface="Calibri" panose="020F0502020204030204" pitchFamily="34" charset="0"/>
                <a:cs typeface="Times New Roman" panose="02020603050405020304" pitchFamily="18" charset="0"/>
              </a:rPr>
              <a:t>Tel. 212 427-0555</a:t>
            </a:r>
            <a:endParaRPr lang="en-US" sz="1400" dirty="0">
              <a:latin typeface="Franklin Gothic Medium" panose="020B060302010202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600" dirty="0">
                <a:latin typeface="Franklin Gothic Medium" panose="020B0603020102020204" pitchFamily="34" charset="0"/>
                <a:ea typeface="Calibri" panose="020F0502020204030204" pitchFamily="34" charset="0"/>
                <a:cs typeface="Times New Roman" panose="02020603050405020304" pitchFamily="18" charset="0"/>
              </a:rPr>
              <a:t> </a:t>
            </a:r>
            <a:endParaRPr lang="en-US" sz="1400" dirty="0">
              <a:effectLst/>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3" name="Title 2"/>
          <p:cNvSpPr>
            <a:spLocks noGrp="1"/>
          </p:cNvSpPr>
          <p:nvPr>
            <p:ph type="title"/>
          </p:nvPr>
        </p:nvSpPr>
        <p:spPr>
          <a:xfrm>
            <a:off x="471488" y="486837"/>
            <a:ext cx="6157912" cy="5518392"/>
          </a:xfrm>
        </p:spPr>
        <p:txBody>
          <a:bodyPr>
            <a:normAutofit fontScale="90000"/>
          </a:bodyPr>
          <a:lstStyle/>
          <a:p>
            <a:pPr fontAlgn="auto">
              <a:lnSpc>
                <a:spcPct val="100000"/>
              </a:lnSpc>
              <a:spcBef>
                <a:spcPts val="600"/>
              </a:spcBef>
              <a:spcAft>
                <a:spcPts val="600"/>
              </a:spcAft>
              <a:defRPr/>
            </a:pPr>
            <a:r>
              <a:rPr lang="en-US" sz="2700" b="1" u="sng" dirty="0" smtClean="0">
                <a:latin typeface="Franklin Gothic Medium" panose="020B0603020102020204" pitchFamily="34" charset="0"/>
              </a:rPr>
              <a:t/>
            </a:r>
            <a:br>
              <a:rPr lang="en-US" sz="2700" b="1" u="sng" dirty="0" smtClean="0">
                <a:latin typeface="Franklin Gothic Medium" panose="020B0603020102020204" pitchFamily="34" charset="0"/>
              </a:rPr>
            </a:br>
            <a:r>
              <a:rPr lang="en-US" sz="2700" b="1" u="sng" dirty="0" smtClean="0">
                <a:latin typeface="Franklin Gothic Medium" panose="020B0603020102020204" pitchFamily="34" charset="0"/>
              </a:rPr>
              <a:t>References:</a:t>
            </a:r>
            <a:r>
              <a:rPr lang="en-US" sz="2700" dirty="0" smtClean="0">
                <a:latin typeface="Franklin Gothic Medium" panose="020B0603020102020204" pitchFamily="34" charset="0"/>
              </a:rPr>
              <a:t>  </a:t>
            </a:r>
            <a:br>
              <a:rPr lang="en-US" sz="2700" dirty="0" smtClean="0">
                <a:latin typeface="Franklin Gothic Medium" panose="020B0603020102020204" pitchFamily="34" charset="0"/>
              </a:rPr>
            </a:br>
            <a:r>
              <a:rPr lang="en-US" sz="2200" dirty="0" smtClean="0">
                <a:latin typeface="Franklin Gothic Medium" panose="020B0603020102020204" pitchFamily="34" charset="0"/>
              </a:rPr>
              <a:t/>
            </a:r>
            <a:br>
              <a:rPr lang="en-US" sz="2200" dirty="0" smtClean="0">
                <a:latin typeface="Franklin Gothic Medium" panose="020B0603020102020204" pitchFamily="34" charset="0"/>
              </a:rPr>
            </a:br>
            <a:r>
              <a:rPr lang="en-US" sz="2700" dirty="0" smtClean="0">
                <a:latin typeface="Franklin Gothic Medium" panose="020B0603020102020204" pitchFamily="34" charset="0"/>
              </a:rPr>
              <a:t>“Preserving Affordable Housing in East Harlem”</a:t>
            </a:r>
            <a:br>
              <a:rPr lang="en-US" sz="2700" dirty="0" smtClean="0">
                <a:latin typeface="Franklin Gothic Medium" panose="020B0603020102020204" pitchFamily="34" charset="0"/>
              </a:rPr>
            </a:br>
            <a:r>
              <a:rPr lang="en-US" sz="2700" dirty="0" smtClean="0">
                <a:latin typeface="Franklin Gothic Medium" panose="020B0603020102020204" pitchFamily="34" charset="0"/>
              </a:rPr>
              <a:t>Authored by </a:t>
            </a:r>
            <a:r>
              <a:rPr lang="en-US" sz="2700" dirty="0" err="1" smtClean="0">
                <a:latin typeface="Franklin Gothic Medium" panose="020B0603020102020204" pitchFamily="34" charset="0"/>
              </a:rPr>
              <a:t>Pierina</a:t>
            </a:r>
            <a:r>
              <a:rPr lang="en-US" sz="2700" dirty="0" smtClean="0">
                <a:latin typeface="Franklin Gothic Medium" panose="020B0603020102020204" pitchFamily="34" charset="0"/>
              </a:rPr>
              <a:t> Sanchez</a:t>
            </a:r>
            <a:br>
              <a:rPr lang="en-US" sz="2700" dirty="0" smtClean="0">
                <a:latin typeface="Franklin Gothic Medium" panose="020B0603020102020204" pitchFamily="34" charset="0"/>
              </a:rPr>
            </a:br>
            <a:r>
              <a:rPr lang="en-US" sz="2700" dirty="0">
                <a:latin typeface="Franklin Gothic Medium" panose="020B0603020102020204" pitchFamily="34" charset="0"/>
              </a:rPr>
              <a:t>Regional Planning Association</a:t>
            </a:r>
            <a:r>
              <a:rPr lang="en-US" sz="2700" dirty="0" smtClean="0">
                <a:latin typeface="Franklin Gothic Medium" panose="020B0603020102020204" pitchFamily="34" charset="0"/>
              </a:rPr>
              <a:t/>
            </a:r>
            <a:br>
              <a:rPr lang="en-US" sz="2700" dirty="0" smtClean="0">
                <a:latin typeface="Franklin Gothic Medium" panose="020B0603020102020204" pitchFamily="34" charset="0"/>
              </a:rPr>
            </a:br>
            <a:r>
              <a:rPr lang="en-US" sz="2700" dirty="0" smtClean="0">
                <a:latin typeface="Franklin Gothic Medium" panose="020B0603020102020204" pitchFamily="34" charset="0"/>
              </a:rPr>
              <a:t>August, 2016</a:t>
            </a:r>
            <a:br>
              <a:rPr lang="en-US" sz="2700" dirty="0" smtClean="0">
                <a:latin typeface="Franklin Gothic Medium" panose="020B0603020102020204" pitchFamily="34" charset="0"/>
              </a:rPr>
            </a:br>
            <a:r>
              <a:rPr lang="en-US" sz="2700" dirty="0" smtClean="0">
                <a:latin typeface="Franklin Gothic Medium" panose="020B0603020102020204" pitchFamily="34" charset="0"/>
              </a:rPr>
              <a:t/>
            </a:r>
            <a:br>
              <a:rPr lang="en-US" sz="2700" dirty="0" smtClean="0">
                <a:latin typeface="Franklin Gothic Medium" panose="020B0603020102020204" pitchFamily="34" charset="0"/>
              </a:rPr>
            </a:br>
            <a:r>
              <a:rPr lang="en-US" sz="2700" dirty="0" smtClean="0">
                <a:latin typeface="Franklin Gothic Medium" panose="020B0603020102020204" pitchFamily="34" charset="0"/>
              </a:rPr>
              <a:t>“East Harlem Neighborhood Plan”</a:t>
            </a:r>
            <a:br>
              <a:rPr lang="en-US" sz="2700" dirty="0" smtClean="0">
                <a:latin typeface="Franklin Gothic Medium" panose="020B0603020102020204" pitchFamily="34" charset="0"/>
              </a:rPr>
            </a:br>
            <a:r>
              <a:rPr lang="en-US" sz="2700" dirty="0" smtClean="0">
                <a:latin typeface="Franklin Gothic Medium" panose="020B0603020102020204" pitchFamily="34" charset="0"/>
              </a:rPr>
              <a:t>Office of the City Council Speaker </a:t>
            </a:r>
            <a:br>
              <a:rPr lang="en-US" sz="2700" dirty="0" smtClean="0">
                <a:latin typeface="Franklin Gothic Medium" panose="020B0603020102020204" pitchFamily="34" charset="0"/>
              </a:rPr>
            </a:br>
            <a:r>
              <a:rPr lang="en-US" sz="2700" dirty="0" smtClean="0">
                <a:latin typeface="Franklin Gothic Medium" panose="020B0603020102020204" pitchFamily="34" charset="0"/>
              </a:rPr>
              <a:t>February, 2016</a:t>
            </a:r>
            <a:br>
              <a:rPr lang="en-US" sz="2700" dirty="0" smtClean="0">
                <a:latin typeface="Franklin Gothic Medium" panose="020B0603020102020204" pitchFamily="34" charset="0"/>
              </a:rPr>
            </a:br>
            <a:r>
              <a:rPr lang="en-US" sz="2700" dirty="0" smtClean="0">
                <a:latin typeface="Franklin Gothic Medium" panose="020B0603020102020204" pitchFamily="34" charset="0"/>
              </a:rPr>
              <a:t/>
            </a:r>
            <a:br>
              <a:rPr lang="en-US" sz="2700" dirty="0" smtClean="0">
                <a:latin typeface="Franklin Gothic Medium" panose="020B0603020102020204" pitchFamily="34" charset="0"/>
              </a:rPr>
            </a:br>
            <a:r>
              <a:rPr lang="en-US" sz="2700" dirty="0" smtClean="0">
                <a:latin typeface="Franklin Gothic Medium" panose="020B0603020102020204" pitchFamily="34" charset="0"/>
              </a:rPr>
              <a:t>“East </a:t>
            </a:r>
            <a:r>
              <a:rPr lang="en-US" sz="2700" dirty="0">
                <a:latin typeface="Franklin Gothic Medium" panose="020B0603020102020204" pitchFamily="34" charset="0"/>
              </a:rPr>
              <a:t>Harlem </a:t>
            </a:r>
            <a:r>
              <a:rPr lang="en-US" sz="2700" dirty="0" smtClean="0">
                <a:latin typeface="Franklin Gothic Medium" panose="020B0603020102020204" pitchFamily="34" charset="0"/>
              </a:rPr>
              <a:t>Rezoning-</a:t>
            </a:r>
            <a:r>
              <a:rPr lang="en-US" sz="2700" dirty="0">
                <a:latin typeface="Franklin Gothic Medium" panose="020B0603020102020204" pitchFamily="34" charset="0"/>
              </a:rPr>
              <a:t/>
            </a:r>
            <a:br>
              <a:rPr lang="en-US" sz="2700" dirty="0">
                <a:latin typeface="Franklin Gothic Medium" panose="020B0603020102020204" pitchFamily="34" charset="0"/>
              </a:rPr>
            </a:br>
            <a:r>
              <a:rPr lang="en-US" sz="2700" dirty="0">
                <a:latin typeface="Franklin Gothic Medium" panose="020B0603020102020204" pitchFamily="34" charset="0"/>
              </a:rPr>
              <a:t>Differences between DCP and EHNP </a:t>
            </a:r>
            <a:r>
              <a:rPr lang="en-US" sz="2700" dirty="0" smtClean="0">
                <a:latin typeface="Franklin Gothic Medium" panose="020B0603020102020204" pitchFamily="34" charset="0"/>
              </a:rPr>
              <a:t>proposals”</a:t>
            </a:r>
            <a:br>
              <a:rPr lang="en-US" sz="2700" dirty="0" smtClean="0">
                <a:latin typeface="Franklin Gothic Medium" panose="020B0603020102020204" pitchFamily="34" charset="0"/>
              </a:rPr>
            </a:br>
            <a:r>
              <a:rPr lang="en-US" sz="2700" dirty="0">
                <a:solidFill>
                  <a:schemeClr val="tx1">
                    <a:lumMod val="75000"/>
                    <a:lumOff val="25000"/>
                  </a:schemeClr>
                </a:solidFill>
                <a:latin typeface="Franklin Gothic Medium" panose="020B0603020102020204" pitchFamily="34" charset="0"/>
                <a:cs typeface="Times New Roman" pitchFamily="18" charset="0"/>
              </a:rPr>
              <a:t>George M. Janes </a:t>
            </a:r>
            <a:r>
              <a:rPr lang="en-US" sz="2700" dirty="0" smtClean="0">
                <a:solidFill>
                  <a:schemeClr val="tx1">
                    <a:lumMod val="75000"/>
                    <a:lumOff val="25000"/>
                  </a:schemeClr>
                </a:solidFill>
                <a:latin typeface="Franklin Gothic Medium" panose="020B0603020102020204" pitchFamily="34" charset="0"/>
                <a:cs typeface="Times New Roman" pitchFamily="18" charset="0"/>
              </a:rPr>
              <a:t>&amp; Associates</a:t>
            </a:r>
            <a:br>
              <a:rPr lang="en-US" sz="2700" dirty="0" smtClean="0">
                <a:solidFill>
                  <a:schemeClr val="tx1">
                    <a:lumMod val="75000"/>
                    <a:lumOff val="25000"/>
                  </a:schemeClr>
                </a:solidFill>
                <a:latin typeface="Franklin Gothic Medium" panose="020B0603020102020204" pitchFamily="34" charset="0"/>
                <a:cs typeface="Times New Roman" pitchFamily="18" charset="0"/>
              </a:rPr>
            </a:br>
            <a:r>
              <a:rPr lang="en-US" sz="2700" dirty="0" smtClean="0">
                <a:solidFill>
                  <a:schemeClr val="tx1">
                    <a:lumMod val="75000"/>
                    <a:lumOff val="25000"/>
                  </a:schemeClr>
                </a:solidFill>
                <a:latin typeface="Franklin Gothic Medium" panose="020B0603020102020204" pitchFamily="34" charset="0"/>
                <a:cs typeface="Times New Roman" pitchFamily="18" charset="0"/>
              </a:rPr>
              <a:t>November, 2016</a:t>
            </a:r>
            <a:r>
              <a:rPr lang="en-US" sz="2700" dirty="0">
                <a:solidFill>
                  <a:schemeClr val="tx1">
                    <a:lumMod val="75000"/>
                    <a:lumOff val="25000"/>
                  </a:schemeClr>
                </a:solidFill>
                <a:latin typeface="Franklin Gothic Medium" panose="020B0603020102020204" pitchFamily="34" charset="0"/>
                <a:cs typeface="Times New Roman" pitchFamily="18" charset="0"/>
              </a:rPr>
              <a:t/>
            </a:r>
            <a:br>
              <a:rPr lang="en-US" sz="2700" dirty="0">
                <a:solidFill>
                  <a:schemeClr val="tx1">
                    <a:lumMod val="75000"/>
                    <a:lumOff val="25000"/>
                  </a:schemeClr>
                </a:solidFill>
                <a:latin typeface="Franklin Gothic Medium" panose="020B0603020102020204" pitchFamily="34" charset="0"/>
                <a:cs typeface="Times New Roman" pitchFamily="18" charset="0"/>
              </a:rPr>
            </a:br>
            <a:r>
              <a:rPr lang="en-US" sz="2400" dirty="0">
                <a:latin typeface="Franklin Gothic Medium" panose="020B0603020102020204" pitchFamily="34" charset="0"/>
              </a:rPr>
              <a:t/>
            </a:r>
            <a:br>
              <a:rPr lang="en-US" sz="2400" dirty="0">
                <a:latin typeface="Franklin Gothic Medium" panose="020B0603020102020204" pitchFamily="34" charset="0"/>
              </a:rPr>
            </a:br>
            <a:endParaRPr lang="en-US" sz="2400" dirty="0">
              <a:latin typeface="Franklin Gothic Medium" panose="020B0603020102020204" pitchFamily="34" charset="0"/>
            </a:endParaRPr>
          </a:p>
        </p:txBody>
      </p:sp>
      <p:sp>
        <p:nvSpPr>
          <p:cNvPr id="4" name="Content Placeholder 3"/>
          <p:cNvSpPr>
            <a:spLocks noGrp="1"/>
          </p:cNvSpPr>
          <p:nvPr>
            <p:ph idx="1"/>
          </p:nvPr>
        </p:nvSpPr>
        <p:spPr>
          <a:xfrm>
            <a:off x="-6353855" y="1016729"/>
            <a:ext cx="5915025" cy="4458607"/>
          </a:xfrm>
        </p:spPr>
        <p:txBody>
          <a:bodyPr/>
          <a:lstStyle/>
          <a:p>
            <a:pPr marL="0" indent="0">
              <a:buNone/>
            </a:pPr>
            <a:endParaRPr lang="en-US" dirty="0" smtClean="0">
              <a:latin typeface="Franklin Gothic Medium" panose="020B0603020102020204" pitchFamily="34" charset="0"/>
            </a:endParaRPr>
          </a:p>
        </p:txBody>
      </p:sp>
    </p:spTree>
    <p:extLst>
      <p:ext uri="{BB962C8B-B14F-4D97-AF65-F5344CB8AC3E}">
        <p14:creationId xmlns:p14="http://schemas.microsoft.com/office/powerpoint/2010/main" val="4272229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250" y="0"/>
            <a:ext cx="5143500" cy="9144000"/>
          </a:xfrm>
          <a:prstGeom prst="rect">
            <a:avLst/>
          </a:prstGeom>
        </p:spPr>
      </p:pic>
    </p:spTree>
    <p:extLst>
      <p:ext uri="{BB962C8B-B14F-4D97-AF65-F5344CB8AC3E}">
        <p14:creationId xmlns:p14="http://schemas.microsoft.com/office/powerpoint/2010/main" val="3291737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en-US" dirty="0">
                <a:latin typeface="Franklin Gothic Medium" panose="020B0603020102020204" pitchFamily="34" charset="0"/>
              </a:rPr>
              <a:t>East Harlem long-time 5-story buildings have been emptied and demolished.  </a:t>
            </a:r>
            <a:br>
              <a:rPr lang="en-US" dirty="0">
                <a:latin typeface="Franklin Gothic Medium" panose="020B0603020102020204" pitchFamily="34" charset="0"/>
              </a:rPr>
            </a:br>
            <a:endParaRPr lang="en-US" dirty="0">
              <a:latin typeface="Franklin Gothic Medium" panose="020B0603020102020204" pitchFamily="34" charset="0"/>
            </a:endParaRPr>
          </a:p>
        </p:txBody>
      </p:sp>
      <p:pic>
        <p:nvPicPr>
          <p:cNvPr id="7" name="Content Placeholder 6" descr="EHNP_FINAL_FINAL_TOPRINT.pdf - Adobe Acrobat Reader DC"/>
          <p:cNvPicPr>
            <a:picLocks noGrp="1" noChangeAspect="1"/>
          </p:cNvPicPr>
          <p:nvPr>
            <p:ph idx="1"/>
          </p:nvPr>
        </p:nvPicPr>
        <p:blipFill rotWithShape="1">
          <a:blip r:embed="rId2">
            <a:extLst>
              <a:ext uri="{28A0092B-C50C-407E-A947-70E740481C1C}">
                <a14:useLocalDpi xmlns:a14="http://schemas.microsoft.com/office/drawing/2010/main" val="0"/>
              </a:ext>
            </a:extLst>
          </a:blip>
          <a:srcRect l="14154" t="19089" r="28410" b="4317"/>
          <a:stretch/>
        </p:blipFill>
        <p:spPr>
          <a:xfrm>
            <a:off x="471488" y="2254255"/>
            <a:ext cx="5915025" cy="6158225"/>
          </a:xfrm>
          <a:prstGeom prst="rect">
            <a:avLst/>
          </a:prstGeom>
        </p:spPr>
      </p:pic>
    </p:spTree>
    <p:extLst>
      <p:ext uri="{BB962C8B-B14F-4D97-AF65-F5344CB8AC3E}">
        <p14:creationId xmlns:p14="http://schemas.microsoft.com/office/powerpoint/2010/main" val="2963905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1488" y="0"/>
            <a:ext cx="5915025" cy="3033853"/>
          </a:xfrm>
        </p:spPr>
        <p:txBody>
          <a:bodyPr>
            <a:normAutofit/>
          </a:bodyPr>
          <a:lstStyle/>
          <a:p>
            <a:pPr lvl="0" algn="ctr" defTabSz="457200">
              <a:lnSpc>
                <a:spcPct val="115000"/>
              </a:lnSpc>
              <a:spcBef>
                <a:spcPts val="0"/>
              </a:spcBef>
            </a:pPr>
            <a:r>
              <a:rPr lang="en-US" sz="20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These newer, taller buildings have apartments that are too expensive for those who earn less than $45,000 per year.  The median income in East Harlem is $30,227. Current East Harlem residents cannot afford to live in the new buildings!</a:t>
            </a:r>
            <a:r>
              <a:rPr lang="en-US" sz="2000" dirty="0">
                <a:solidFill>
                  <a:prstClr val="black"/>
                </a:solidFill>
                <a:latin typeface="Franklin Gothic Medium" panose="020B0603020102020204" pitchFamily="34" charset="0"/>
                <a:ea typeface="Calibri" panose="020F0502020204030204" pitchFamily="34" charset="0"/>
                <a:cs typeface="Times New Roman" panose="02020603050405020304" pitchFamily="18" charset="0"/>
              </a:rPr>
              <a:t/>
            </a:r>
            <a:br>
              <a:rPr lang="en-US" sz="2000" dirty="0">
                <a:solidFill>
                  <a:prstClr val="black"/>
                </a:solidFill>
                <a:latin typeface="Franklin Gothic Medium" panose="020B0603020102020204" pitchFamily="34" charset="0"/>
                <a:ea typeface="Calibri" panose="020F0502020204030204" pitchFamily="34" charset="0"/>
                <a:cs typeface="Times New Roman" panose="02020603050405020304" pitchFamily="18" charset="0"/>
              </a:rPr>
            </a:br>
            <a:endParaRPr lang="en-US" sz="2000" dirty="0">
              <a:latin typeface="Franklin Gothic Medium" panose="020B0603020102020204" pitchFamily="34" charset="0"/>
            </a:endParaRPr>
          </a:p>
        </p:txBody>
      </p:sp>
      <p:pic>
        <p:nvPicPr>
          <p:cNvPr id="5" name="Content Placeholder 4"/>
          <p:cNvPicPr>
            <a:picLocks noGrp="1" noChangeAspect="1"/>
          </p:cNvPicPr>
          <p:nvPr>
            <p:ph idx="1"/>
          </p:nvPr>
        </p:nvPicPr>
        <p:blipFill>
          <a:blip r:embed="rId2"/>
          <a:stretch>
            <a:fillRect/>
          </a:stretch>
        </p:blipFill>
        <p:spPr>
          <a:xfrm>
            <a:off x="471488" y="2433712"/>
            <a:ext cx="5915025" cy="6161648"/>
          </a:xfrm>
          <a:prstGeom prst="rect">
            <a:avLst/>
          </a:prstGeom>
        </p:spPr>
      </p:pic>
    </p:spTree>
    <p:extLst>
      <p:ext uri="{BB962C8B-B14F-4D97-AF65-F5344CB8AC3E}">
        <p14:creationId xmlns:p14="http://schemas.microsoft.com/office/powerpoint/2010/main" val="1901374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71487" y="275822"/>
            <a:ext cx="5915025" cy="2425175"/>
          </a:xfrm>
        </p:spPr>
        <p:txBody>
          <a:bodyPr>
            <a:normAutofit fontScale="90000"/>
          </a:bodyPr>
          <a:lstStyle/>
          <a:p>
            <a:pPr algn="ctr"/>
            <a:r>
              <a:rPr lang="en-US" sz="31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While 55% of East Harlem residents are now rent burdened with rents which have increased 49%.  Unfortunately, since 2003, 31% of neighborhood residents are now living in poverty. </a:t>
            </a:r>
            <a:endParaRPr lang="en-US" dirty="0">
              <a:latin typeface="Franklin Gothic Medium" panose="020B0603020102020204" pitchFamily="34" charset="0"/>
            </a:endParaRPr>
          </a:p>
        </p:txBody>
      </p:sp>
      <p:pic>
        <p:nvPicPr>
          <p:cNvPr id="8" name="Content Placeholder 7"/>
          <p:cNvPicPr>
            <a:picLocks noGrp="1" noChangeAspect="1"/>
          </p:cNvPicPr>
          <p:nvPr>
            <p:ph idx="1"/>
          </p:nvPr>
        </p:nvPicPr>
        <p:blipFill>
          <a:blip r:embed="rId2"/>
          <a:stretch>
            <a:fillRect/>
          </a:stretch>
        </p:blipFill>
        <p:spPr>
          <a:xfrm>
            <a:off x="471487" y="2700997"/>
            <a:ext cx="5915025" cy="5472332"/>
          </a:xfrm>
          <a:prstGeom prst="rect">
            <a:avLst/>
          </a:prstGeom>
        </p:spPr>
      </p:pic>
    </p:spTree>
    <p:extLst>
      <p:ext uri="{BB962C8B-B14F-4D97-AF65-F5344CB8AC3E}">
        <p14:creationId xmlns:p14="http://schemas.microsoft.com/office/powerpoint/2010/main" val="3916119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lvl="0" algn="ctr" defTabSz="457200">
              <a:lnSpc>
                <a:spcPct val="115000"/>
              </a:lnSpc>
              <a:spcBef>
                <a:spcPts val="0"/>
              </a:spcBef>
            </a:pPr>
            <a:r>
              <a:rPr lang="en-US" sz="24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Moreover, since that 2003 zoning change, the Hispanic population has fallen by 9%, while the Black population has gone down by 11%.  </a:t>
            </a:r>
            <a:r>
              <a:rPr lang="en-US" sz="2400" dirty="0">
                <a:solidFill>
                  <a:prstClr val="black"/>
                </a:solidFill>
                <a:latin typeface="Franklin Gothic Medium" panose="020B0603020102020204" pitchFamily="34" charset="0"/>
                <a:ea typeface="Calibri" panose="020F0502020204030204" pitchFamily="34" charset="0"/>
                <a:cs typeface="Times New Roman" panose="02020603050405020304" pitchFamily="18" charset="0"/>
              </a:rPr>
              <a:t/>
            </a:r>
            <a:br>
              <a:rPr lang="en-US" sz="2400" dirty="0">
                <a:solidFill>
                  <a:prstClr val="black"/>
                </a:solidFill>
                <a:latin typeface="Franklin Gothic Medium" panose="020B0603020102020204" pitchFamily="34" charset="0"/>
                <a:ea typeface="Calibri" panose="020F0502020204030204" pitchFamily="34" charset="0"/>
                <a:cs typeface="Times New Roman" panose="02020603050405020304" pitchFamily="18" charset="0"/>
              </a:rPr>
            </a:br>
            <a:endParaRPr lang="en-US" sz="2400" dirty="0">
              <a:latin typeface="Franklin Gothic Medium" panose="020B0603020102020204" pitchFamily="34" charset="0"/>
            </a:endParaRPr>
          </a:p>
        </p:txBody>
      </p:sp>
      <p:pic>
        <p:nvPicPr>
          <p:cNvPr id="5" name="Content Placeholder 4"/>
          <p:cNvPicPr>
            <a:picLocks noGrp="1" noChangeAspect="1"/>
          </p:cNvPicPr>
          <p:nvPr>
            <p:ph idx="1"/>
          </p:nvPr>
        </p:nvPicPr>
        <p:blipFill>
          <a:blip r:embed="rId2"/>
          <a:stretch>
            <a:fillRect/>
          </a:stretch>
        </p:blipFill>
        <p:spPr>
          <a:xfrm>
            <a:off x="471488" y="2067951"/>
            <a:ext cx="5915025" cy="6555544"/>
          </a:xfrm>
          <a:prstGeom prst="rect">
            <a:avLst/>
          </a:prstGeom>
        </p:spPr>
      </p:pic>
    </p:spTree>
    <p:extLst>
      <p:ext uri="{BB962C8B-B14F-4D97-AF65-F5344CB8AC3E}">
        <p14:creationId xmlns:p14="http://schemas.microsoft.com/office/powerpoint/2010/main" val="371176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1488" y="486838"/>
            <a:ext cx="5915025" cy="3381777"/>
          </a:xfrm>
        </p:spPr>
        <p:txBody>
          <a:bodyPr>
            <a:normAutofit fontScale="90000"/>
          </a:bodyPr>
          <a:lstStyle/>
          <a:p>
            <a:pPr lvl="0" algn="ctr" defTabSz="457200">
              <a:lnSpc>
                <a:spcPct val="115000"/>
              </a:lnSpc>
              <a:spcBef>
                <a:spcPts val="0"/>
              </a:spcBef>
            </a:pPr>
            <a:r>
              <a:rPr lang="en-US" sz="2700" dirty="0">
                <a:solidFill>
                  <a:srgbClr val="000000"/>
                </a:solidFill>
                <a:latin typeface="Franklin Gothic Medium" panose="020B0603020102020204" pitchFamily="34" charset="0"/>
                <a:ea typeface="Times New Roman" panose="02020603050405020304" pitchFamily="18" charset="0"/>
                <a:cs typeface="Times New Roman" panose="02020603050405020304" pitchFamily="18" charset="0"/>
              </a:rPr>
              <a:t>These families have been forced to move out of East Harlem because of the increasingly higher market rate rents of the new constructed high rises. Many older buildings are now empty with units warehoused awaiting the disposition of the Mayor’s future plan for East Harlem.  </a:t>
            </a:r>
            <a:r>
              <a:rPr lang="en-US" sz="1400" dirty="0">
                <a:solidFill>
                  <a:prstClr val="black"/>
                </a:solidFill>
                <a:latin typeface="Franklin Gothic Medium" panose="020B0603020102020204" pitchFamily="34" charset="0"/>
                <a:ea typeface="Calibri" panose="020F0502020204030204" pitchFamily="34" charset="0"/>
                <a:cs typeface="Times New Roman" panose="02020603050405020304" pitchFamily="18" charset="0"/>
              </a:rPr>
              <a:t/>
            </a:r>
            <a:br>
              <a:rPr lang="en-US" sz="1400" dirty="0">
                <a:solidFill>
                  <a:prstClr val="black"/>
                </a:solidFill>
                <a:latin typeface="Franklin Gothic Medium" panose="020B0603020102020204" pitchFamily="34" charset="0"/>
                <a:ea typeface="Calibri" panose="020F0502020204030204" pitchFamily="34" charset="0"/>
                <a:cs typeface="Times New Roman" panose="02020603050405020304" pitchFamily="18" charset="0"/>
              </a:rPr>
            </a:br>
            <a:endParaRPr lang="en-US" dirty="0">
              <a:latin typeface="Franklin Gothic Medium" panose="020B0603020102020204" pitchFamily="34" charset="0"/>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1488" y="3460653"/>
            <a:ext cx="5915025" cy="4979962"/>
          </a:xfrm>
          <a:prstGeom prst="rect">
            <a:avLst/>
          </a:prstGeom>
        </p:spPr>
      </p:pic>
    </p:spTree>
    <p:extLst>
      <p:ext uri="{BB962C8B-B14F-4D97-AF65-F5344CB8AC3E}">
        <p14:creationId xmlns:p14="http://schemas.microsoft.com/office/powerpoint/2010/main" val="38790785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519</TotalTime>
  <Words>690</Words>
  <Application>Microsoft Office PowerPoint</Application>
  <PresentationFormat>Letter Paper (8.5x11 in)</PresentationFormat>
  <Paragraphs>65</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 </vt:lpstr>
      <vt:lpstr>EAST HARLEM CANNOT AFFORD REZONING </vt:lpstr>
      <vt:lpstr>PowerPoint Presentation</vt:lpstr>
      <vt:lpstr>PowerPoint Presentation</vt:lpstr>
      <vt:lpstr>East Harlem long-time 5-story buildings have been emptied and demolished.   </vt:lpstr>
      <vt:lpstr>These newer, taller buildings have apartments that are too expensive for those who earn less than $45,000 per year.  The median income in East Harlem is $30,227. Current East Harlem residents cannot afford to live in the new buildings! </vt:lpstr>
      <vt:lpstr>While 55% of East Harlem residents are now rent burdened with rents which have increased 49%.  Unfortunately, since 2003, 31% of neighborhood residents are now living in poverty. </vt:lpstr>
      <vt:lpstr>Moreover, since that 2003 zoning change, the Hispanic population has fallen by 9%, while the Black population has gone down by 11%.   </vt:lpstr>
      <vt:lpstr>These families have been forced to move out of East Harlem because of the increasingly higher market rate rents of the new constructed high rises. Many older buildings are now empty with units warehoused awaiting the disposition of the Mayor’s future plan for East Harlem.   </vt:lpstr>
      <vt:lpstr> The new 17,000 residential units have been developed for higher income households earning more than actual longtime residents increasing the community median income today to $30,227 which is 35% more  (only on paper) than it was in 2003. </vt:lpstr>
      <vt:lpstr> While 55% of East Harlem residents are now rent burdened with rents which have increased 49%.  Unfortunately, since 2003, 31% of neighborhood residents are now living in poverty.  </vt:lpstr>
      <vt:lpstr>The upshot:  the 2003 zoning changes unleashed a building boom that has not made anything better for the poorer sectors of our community.  Instead, it has made a bad situation worse by increasing displacement pressure against the lower income households.  Higher income people are moving in and lower income people are being displaced. Everybody knows this.  It is not a secret.  </vt:lpstr>
      <vt:lpstr>East Harlem residents fear being displaced and being left out to dry by the city administration’s proposal.</vt:lpstr>
      <vt:lpstr> The Regional Planning Association has substantiated our fears in their recently published report ‘Affordable Housing in East Harlem.’ </vt:lpstr>
      <vt:lpstr> Now the Mayor is considering a much higher zoning allowance to rebuild up to 35 stories in East Harlem to create additional housing for a higher income population.  This will destroy the social, cultural and political history of El Barrio.  </vt:lpstr>
      <vt:lpstr>The taller buildings will cut down on the available sunlight able to reach the street sidewalks.  It will create shadows and dark pathways depriving residents of vital Vitamin D and limiting photosynthetic energy for park trees and grass.  This overbuilding scale will encroach into every individual’s space creating a bleak metropolis for its citizens, stacked into massive residential towers with no green respite anywhere.</vt:lpstr>
      <vt:lpstr> The Mayor's Mandatory Inclusionary Housing Plan is being marketed as a justification for this despicable rezoning.   </vt:lpstr>
      <vt:lpstr>Ironically, this plan “excludes” households earning less than $30,000.00 (or 44% of the actual community affected).  So, the phrase "Affordable Housing" is a misnomer in this instance in this plan.  It is an outright scam.  It is a plan to displace the current residents out of their affordable apartments and out of their affordable community simply because they are poor and defenseless.  </vt:lpstr>
      <vt:lpstr>No plan benefit is being offered by this City plan to the poor families of East Harlem earning less than $30,000.    These poor families make up 44% of the current population.    What we really need is a plan to protect rent-stabilized  units and to build  human-scale in-fill buildings that are 100% affordable.   Why isn’t the Mayor proposing that? </vt:lpstr>
      <vt:lpstr>In each instance, Poorer Families are left out!</vt:lpstr>
      <vt:lpstr>East Harlem can not afford the Mayor’s Rezoning Plan.</vt:lpstr>
      <vt:lpstr>East Harlem requires a plan that will be equitable to reach the needs of its poorer residents, and NOT the needs of greedy developers and realtors. </vt:lpstr>
      <vt:lpstr>This Rezoning Plan offers nothing to the poor community of East Harlem but a continued increase of displacement pressure with an economy of shrinking housing opportunities.</vt:lpstr>
      <vt:lpstr>Our elected officials have revealed themselves as powerless against the Real Estate lobby of New York, for it is only big developers who will ultimately benefit from the rezoning proposal. </vt:lpstr>
      <vt:lpstr>We are now witnessing a city proposal administrated by planners and real estate speculators who are intent on building tall luxury buildings and displacing low income families from East Harlem. It is time for this madness to be stopped in its tracks.  Where are the poor folks of East Harlem expected to go? This issue requires a new paradigm for our city’s housing policy, one that offers more than a misguided attempt to manipulate the price of poor people’s housing by flooding the market with richer peoples’ housing. </vt:lpstr>
      <vt:lpstr>PowerPoint Presentation</vt:lpstr>
      <vt:lpstr>Recent Newspapers proclaim…</vt:lpstr>
      <vt:lpstr>This plan does nothing for poor residents.</vt:lpstr>
      <vt:lpstr>We lose real affordable housing with this plan!</vt:lpstr>
      <vt:lpstr>The whole City is watching!</vt:lpstr>
      <vt:lpstr>PowerPoint Presentation</vt:lpstr>
      <vt:lpstr>Join El Barrio Unite and sign the community Petition to Stop the Rezoning of East Harlem.  You can access the Petition to sign at: http://www.elbarriounite.org/el-barrio-unite/petition-to-stop-the-rezoning-of-east-harlem/ </vt:lpstr>
      <vt:lpstr>Kindly Support our Action- Sign our Petition Opposing Rezoning!</vt:lpstr>
      <vt:lpstr>December 15, 2016  We hope to see you attend the sessions! </vt:lpstr>
      <vt:lpstr> References:    “Preserving Affordable Housing in East Harlem” Authored by Pierina Sanchez Regional Planning Association August, 2016  “East Harlem Neighborhood Plan” Office of the City Council Speaker  February, 2016  “East Harlem Rezoning- Differences between DCP and EHNP proposals” George M. Janes &amp; Associates November, 2016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Gemel DeShazo</dc:creator>
  <cp:lastModifiedBy>Roger</cp:lastModifiedBy>
  <cp:revision>31</cp:revision>
  <dcterms:created xsi:type="dcterms:W3CDTF">2016-12-02T16:31:12Z</dcterms:created>
  <dcterms:modified xsi:type="dcterms:W3CDTF">2016-12-10T16:47:02Z</dcterms:modified>
</cp:coreProperties>
</file>